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7" r:id="rId1"/>
  </p:sldMasterIdLst>
  <p:notesMasterIdLst>
    <p:notesMasterId r:id="rId54"/>
  </p:notesMasterIdLst>
  <p:sldIdLst>
    <p:sldId id="257" r:id="rId2"/>
    <p:sldId id="258" r:id="rId3"/>
    <p:sldId id="259" r:id="rId4"/>
    <p:sldId id="260" r:id="rId5"/>
    <p:sldId id="261" r:id="rId6"/>
    <p:sldId id="341" r:id="rId7"/>
    <p:sldId id="342"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343" r:id="rId21"/>
    <p:sldId id="345" r:id="rId22"/>
    <p:sldId id="274" r:id="rId23"/>
    <p:sldId id="348" r:id="rId24"/>
    <p:sldId id="350" r:id="rId25"/>
    <p:sldId id="351" r:id="rId26"/>
    <p:sldId id="378" r:id="rId27"/>
    <p:sldId id="352" r:id="rId28"/>
    <p:sldId id="282" r:id="rId29"/>
    <p:sldId id="283" r:id="rId30"/>
    <p:sldId id="300"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377" r:id="rId44"/>
    <p:sldId id="298" r:id="rId45"/>
    <p:sldId id="379" r:id="rId46"/>
    <p:sldId id="380" r:id="rId47"/>
    <p:sldId id="382" r:id="rId48"/>
    <p:sldId id="383" r:id="rId49"/>
    <p:sldId id="384" r:id="rId50"/>
    <p:sldId id="386" r:id="rId51"/>
    <p:sldId id="387" r:id="rId52"/>
    <p:sldId id="388" r:id="rId5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139" autoAdjust="0"/>
    <p:restoredTop sz="94660"/>
  </p:normalViewPr>
  <p:slideViewPr>
    <p:cSldViewPr>
      <p:cViewPr varScale="1">
        <p:scale>
          <a:sx n="76" d="100"/>
          <a:sy n="76" d="100"/>
        </p:scale>
        <p:origin x="87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9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789871-CF85-402C-B785-FE427D354720}"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179777F0-837F-4662-BE86-01A990ACADCF}">
      <dgm:prSet phldrT="[Text]" custT="1"/>
      <dgm:spPr/>
      <dgm:t>
        <a:bodyPr/>
        <a:lstStyle/>
        <a:p>
          <a:r>
            <a:rPr lang="en-US" sz="1800" dirty="0" smtClean="0"/>
            <a:t>5 – 10 years to develop cancer from time of infection</a:t>
          </a:r>
          <a:endParaRPr lang="en-US" sz="1800" dirty="0"/>
        </a:p>
      </dgm:t>
    </dgm:pt>
    <dgm:pt modelId="{0CF943CF-2BFF-4C70-9686-BD8BF2754BDB}" type="parTrans" cxnId="{54B101AA-DCD4-49EE-A2AF-769175A6C329}">
      <dgm:prSet/>
      <dgm:spPr/>
      <dgm:t>
        <a:bodyPr/>
        <a:lstStyle/>
        <a:p>
          <a:endParaRPr lang="en-US" sz="2000"/>
        </a:p>
      </dgm:t>
    </dgm:pt>
    <dgm:pt modelId="{FD2D427D-A8E1-4332-841B-BC875DA85D5A}" type="sibTrans" cxnId="{54B101AA-DCD4-49EE-A2AF-769175A6C329}">
      <dgm:prSet/>
      <dgm:spPr/>
      <dgm:t>
        <a:bodyPr/>
        <a:lstStyle/>
        <a:p>
          <a:endParaRPr lang="en-US" sz="2000"/>
        </a:p>
      </dgm:t>
    </dgm:pt>
    <dgm:pt modelId="{47602D99-D6C5-4F12-98D3-70C19AF01463}">
      <dgm:prSet phldrT="[Text]" custT="1"/>
      <dgm:spPr/>
      <dgm:t>
        <a:bodyPr/>
        <a:lstStyle/>
        <a:p>
          <a:r>
            <a:rPr lang="en-US" sz="1800" dirty="0" smtClean="0"/>
            <a:t>Infects only the epithelium – no </a:t>
          </a:r>
          <a:r>
            <a:rPr lang="en-US" sz="1800" dirty="0" err="1" smtClean="0"/>
            <a:t>viremia</a:t>
          </a:r>
          <a:endParaRPr lang="en-US" sz="1800" dirty="0"/>
        </a:p>
      </dgm:t>
    </dgm:pt>
    <dgm:pt modelId="{9672C459-C674-482E-A30E-968B9DC38FC6}" type="parTrans" cxnId="{261A53C2-2324-4162-88FD-BBFA232D4826}">
      <dgm:prSet/>
      <dgm:spPr/>
      <dgm:t>
        <a:bodyPr/>
        <a:lstStyle/>
        <a:p>
          <a:endParaRPr lang="en-US" sz="2000"/>
        </a:p>
      </dgm:t>
    </dgm:pt>
    <dgm:pt modelId="{2794A04A-9366-4F2C-9BBA-E6F121380A9B}" type="sibTrans" cxnId="{261A53C2-2324-4162-88FD-BBFA232D4826}">
      <dgm:prSet/>
      <dgm:spPr/>
      <dgm:t>
        <a:bodyPr/>
        <a:lstStyle/>
        <a:p>
          <a:endParaRPr lang="en-US" sz="2000"/>
        </a:p>
      </dgm:t>
    </dgm:pt>
    <dgm:pt modelId="{579A2F81-DAAD-44E6-9CF9-AD963220290F}">
      <dgm:prSet custT="1"/>
      <dgm:spPr/>
      <dgm:t>
        <a:bodyPr/>
        <a:lstStyle/>
        <a:p>
          <a:r>
            <a:rPr lang="en-US" sz="1800" b="1" dirty="0" smtClean="0"/>
            <a:t>Most cases</a:t>
          </a:r>
          <a:r>
            <a:rPr lang="en-US" sz="1800" dirty="0" smtClean="0"/>
            <a:t> – no </a:t>
          </a:r>
          <a:r>
            <a:rPr lang="en-US" sz="1800" dirty="0" err="1" smtClean="0"/>
            <a:t>histologic</a:t>
          </a:r>
          <a:r>
            <a:rPr lang="en-US" sz="1800" dirty="0" smtClean="0"/>
            <a:t> or </a:t>
          </a:r>
          <a:r>
            <a:rPr lang="en-US" sz="1800" dirty="0" err="1" smtClean="0"/>
            <a:t>cytologic</a:t>
          </a:r>
          <a:r>
            <a:rPr lang="en-US" sz="1800" dirty="0" smtClean="0"/>
            <a:t> changes (66% - 90%)</a:t>
          </a:r>
        </a:p>
      </dgm:t>
    </dgm:pt>
    <dgm:pt modelId="{6F41C1D3-0835-44BE-9316-681AA1BD5A8F}" type="parTrans" cxnId="{0C81FD29-735F-465B-9D9A-BA64E3A8A293}">
      <dgm:prSet/>
      <dgm:spPr/>
      <dgm:t>
        <a:bodyPr/>
        <a:lstStyle/>
        <a:p>
          <a:endParaRPr lang="en-US" sz="2000"/>
        </a:p>
      </dgm:t>
    </dgm:pt>
    <dgm:pt modelId="{317C913E-5896-4998-B6D0-7CF7E8CFAB38}" type="sibTrans" cxnId="{0C81FD29-735F-465B-9D9A-BA64E3A8A293}">
      <dgm:prSet/>
      <dgm:spPr/>
      <dgm:t>
        <a:bodyPr/>
        <a:lstStyle/>
        <a:p>
          <a:endParaRPr lang="en-US" sz="2000"/>
        </a:p>
      </dgm:t>
    </dgm:pt>
    <dgm:pt modelId="{A5CBD29C-95F1-49C6-A64C-2E76129B947E}">
      <dgm:prSet custT="1"/>
      <dgm:spPr/>
      <dgm:t>
        <a:bodyPr/>
        <a:lstStyle/>
        <a:p>
          <a:r>
            <a:rPr lang="en-US" sz="1800" dirty="0" smtClean="0"/>
            <a:t>Resolution of infection and </a:t>
          </a:r>
          <a:r>
            <a:rPr lang="en-US" sz="1800" dirty="0" err="1" smtClean="0"/>
            <a:t>cytologic</a:t>
          </a:r>
          <a:r>
            <a:rPr lang="en-US" sz="1800" dirty="0" smtClean="0"/>
            <a:t> changes occurs secondary to antibodies, and NKC, activated CD-4 and T lymphocytes</a:t>
          </a:r>
        </a:p>
      </dgm:t>
    </dgm:pt>
    <dgm:pt modelId="{94228A30-05B5-4673-A0BE-DE2BE5821B04}" type="parTrans" cxnId="{EC50123F-4200-4DA6-B3DC-AF04C17031B6}">
      <dgm:prSet/>
      <dgm:spPr/>
      <dgm:t>
        <a:bodyPr/>
        <a:lstStyle/>
        <a:p>
          <a:endParaRPr lang="en-US" sz="2000"/>
        </a:p>
      </dgm:t>
    </dgm:pt>
    <dgm:pt modelId="{A8F69C9E-6EA1-4159-BFC4-230B60890A6F}" type="sibTrans" cxnId="{EC50123F-4200-4DA6-B3DC-AF04C17031B6}">
      <dgm:prSet/>
      <dgm:spPr/>
      <dgm:t>
        <a:bodyPr/>
        <a:lstStyle/>
        <a:p>
          <a:endParaRPr lang="en-US" sz="2000"/>
        </a:p>
      </dgm:t>
    </dgm:pt>
    <dgm:pt modelId="{C10DCE6A-01B9-45D4-A1ED-3CE0806722E9}" type="pres">
      <dgm:prSet presAssocID="{BE789871-CF85-402C-B785-FE427D354720}" presName="linear" presStyleCnt="0">
        <dgm:presLayoutVars>
          <dgm:dir/>
          <dgm:animLvl val="lvl"/>
          <dgm:resizeHandles val="exact"/>
        </dgm:presLayoutVars>
      </dgm:prSet>
      <dgm:spPr/>
      <dgm:t>
        <a:bodyPr/>
        <a:lstStyle/>
        <a:p>
          <a:endParaRPr lang="en-US"/>
        </a:p>
      </dgm:t>
    </dgm:pt>
    <dgm:pt modelId="{5DC6D463-40EA-4594-97A1-C2E8E8A44DA0}" type="pres">
      <dgm:prSet presAssocID="{179777F0-837F-4662-BE86-01A990ACADCF}" presName="parentLin" presStyleCnt="0"/>
      <dgm:spPr/>
    </dgm:pt>
    <dgm:pt modelId="{064D54B1-D7F8-4AEF-A1BC-1CE998DC6D82}" type="pres">
      <dgm:prSet presAssocID="{179777F0-837F-4662-BE86-01A990ACADCF}" presName="parentLeftMargin" presStyleLbl="node1" presStyleIdx="0" presStyleCnt="3"/>
      <dgm:spPr/>
      <dgm:t>
        <a:bodyPr/>
        <a:lstStyle/>
        <a:p>
          <a:endParaRPr lang="en-US"/>
        </a:p>
      </dgm:t>
    </dgm:pt>
    <dgm:pt modelId="{0FA3F567-8678-42C1-B57E-2B1C6B6137FB}" type="pres">
      <dgm:prSet presAssocID="{179777F0-837F-4662-BE86-01A990ACADCF}" presName="parentText" presStyleLbl="node1" presStyleIdx="0" presStyleCnt="3" custScaleX="111565" custScaleY="61085">
        <dgm:presLayoutVars>
          <dgm:chMax val="0"/>
          <dgm:bulletEnabled val="1"/>
        </dgm:presLayoutVars>
      </dgm:prSet>
      <dgm:spPr/>
      <dgm:t>
        <a:bodyPr/>
        <a:lstStyle/>
        <a:p>
          <a:endParaRPr lang="en-US"/>
        </a:p>
      </dgm:t>
    </dgm:pt>
    <dgm:pt modelId="{9EA42AE8-2DC2-4ED1-9749-2E7F4E4220E0}" type="pres">
      <dgm:prSet presAssocID="{179777F0-837F-4662-BE86-01A990ACADCF}" presName="negativeSpace" presStyleCnt="0"/>
      <dgm:spPr/>
    </dgm:pt>
    <dgm:pt modelId="{23EFAD28-4A37-46B8-B7EB-A1238C78B3C0}" type="pres">
      <dgm:prSet presAssocID="{179777F0-837F-4662-BE86-01A990ACADCF}" presName="childText" presStyleLbl="conFgAcc1" presStyleIdx="0" presStyleCnt="3">
        <dgm:presLayoutVars>
          <dgm:bulletEnabled val="1"/>
        </dgm:presLayoutVars>
      </dgm:prSet>
      <dgm:spPr/>
    </dgm:pt>
    <dgm:pt modelId="{DB3D6519-4940-4335-9D95-6D957DEB4FFD}" type="pres">
      <dgm:prSet presAssocID="{FD2D427D-A8E1-4332-841B-BC875DA85D5A}" presName="spaceBetweenRectangles" presStyleCnt="0"/>
      <dgm:spPr/>
    </dgm:pt>
    <dgm:pt modelId="{A999C438-6C35-4A0D-9C79-C3F2DD43956C}" type="pres">
      <dgm:prSet presAssocID="{47602D99-D6C5-4F12-98D3-70C19AF01463}" presName="parentLin" presStyleCnt="0"/>
      <dgm:spPr/>
    </dgm:pt>
    <dgm:pt modelId="{2F8A884D-14DA-4226-AE8E-6808F84F254B}" type="pres">
      <dgm:prSet presAssocID="{47602D99-D6C5-4F12-98D3-70C19AF01463}" presName="parentLeftMargin" presStyleLbl="node1" presStyleIdx="0" presStyleCnt="3"/>
      <dgm:spPr/>
      <dgm:t>
        <a:bodyPr/>
        <a:lstStyle/>
        <a:p>
          <a:endParaRPr lang="en-US"/>
        </a:p>
      </dgm:t>
    </dgm:pt>
    <dgm:pt modelId="{AF5C82AA-9A9D-4AD4-8BD2-5D6551447652}" type="pres">
      <dgm:prSet presAssocID="{47602D99-D6C5-4F12-98D3-70C19AF01463}" presName="parentText" presStyleLbl="node1" presStyleIdx="1" presStyleCnt="3" custScaleX="111565" custScaleY="61085">
        <dgm:presLayoutVars>
          <dgm:chMax val="0"/>
          <dgm:bulletEnabled val="1"/>
        </dgm:presLayoutVars>
      </dgm:prSet>
      <dgm:spPr/>
      <dgm:t>
        <a:bodyPr/>
        <a:lstStyle/>
        <a:p>
          <a:endParaRPr lang="en-US"/>
        </a:p>
      </dgm:t>
    </dgm:pt>
    <dgm:pt modelId="{7A3863B7-5D25-408D-8346-2C8CB4BE10BF}" type="pres">
      <dgm:prSet presAssocID="{47602D99-D6C5-4F12-98D3-70C19AF01463}" presName="negativeSpace" presStyleCnt="0"/>
      <dgm:spPr/>
    </dgm:pt>
    <dgm:pt modelId="{6F2B385A-DC45-4778-AF87-61D4297DBB76}" type="pres">
      <dgm:prSet presAssocID="{47602D99-D6C5-4F12-98D3-70C19AF01463}" presName="childText" presStyleLbl="conFgAcc1" presStyleIdx="1" presStyleCnt="3">
        <dgm:presLayoutVars>
          <dgm:bulletEnabled val="1"/>
        </dgm:presLayoutVars>
      </dgm:prSet>
      <dgm:spPr/>
    </dgm:pt>
    <dgm:pt modelId="{E0AECC34-87B2-49DC-9283-59CD81DAE0FC}" type="pres">
      <dgm:prSet presAssocID="{2794A04A-9366-4F2C-9BBA-E6F121380A9B}" presName="spaceBetweenRectangles" presStyleCnt="0"/>
      <dgm:spPr/>
    </dgm:pt>
    <dgm:pt modelId="{C24F7250-D9F9-4AED-8FB0-7460BA4BCFC9}" type="pres">
      <dgm:prSet presAssocID="{579A2F81-DAAD-44E6-9CF9-AD963220290F}" presName="parentLin" presStyleCnt="0"/>
      <dgm:spPr/>
    </dgm:pt>
    <dgm:pt modelId="{45836976-FE32-4651-AC5E-F9C742C81FDF}" type="pres">
      <dgm:prSet presAssocID="{579A2F81-DAAD-44E6-9CF9-AD963220290F}" presName="parentLeftMargin" presStyleLbl="node1" presStyleIdx="1" presStyleCnt="3"/>
      <dgm:spPr/>
      <dgm:t>
        <a:bodyPr/>
        <a:lstStyle/>
        <a:p>
          <a:endParaRPr lang="en-US"/>
        </a:p>
      </dgm:t>
    </dgm:pt>
    <dgm:pt modelId="{30837819-EB1E-489B-A886-DAFD3EC0BB2C}" type="pres">
      <dgm:prSet presAssocID="{579A2F81-DAAD-44E6-9CF9-AD963220290F}" presName="parentText" presStyleLbl="node1" presStyleIdx="2" presStyleCnt="3" custScaleX="111565" custScaleY="61085">
        <dgm:presLayoutVars>
          <dgm:chMax val="0"/>
          <dgm:bulletEnabled val="1"/>
        </dgm:presLayoutVars>
      </dgm:prSet>
      <dgm:spPr/>
      <dgm:t>
        <a:bodyPr/>
        <a:lstStyle/>
        <a:p>
          <a:endParaRPr lang="en-US"/>
        </a:p>
      </dgm:t>
    </dgm:pt>
    <dgm:pt modelId="{2C67A933-0790-44E0-94E1-8B6F6011BAD2}" type="pres">
      <dgm:prSet presAssocID="{579A2F81-DAAD-44E6-9CF9-AD963220290F}" presName="negativeSpace" presStyleCnt="0"/>
      <dgm:spPr/>
    </dgm:pt>
    <dgm:pt modelId="{6E679D30-6135-4DC6-9B1D-9E6DE5F7FAAF}" type="pres">
      <dgm:prSet presAssocID="{579A2F81-DAAD-44E6-9CF9-AD963220290F}" presName="childText" presStyleLbl="conFgAcc1" presStyleIdx="2" presStyleCnt="3">
        <dgm:presLayoutVars>
          <dgm:bulletEnabled val="1"/>
        </dgm:presLayoutVars>
      </dgm:prSet>
      <dgm:spPr/>
      <dgm:t>
        <a:bodyPr/>
        <a:lstStyle/>
        <a:p>
          <a:endParaRPr lang="en-US"/>
        </a:p>
      </dgm:t>
    </dgm:pt>
  </dgm:ptLst>
  <dgm:cxnLst>
    <dgm:cxn modelId="{261A53C2-2324-4162-88FD-BBFA232D4826}" srcId="{BE789871-CF85-402C-B785-FE427D354720}" destId="{47602D99-D6C5-4F12-98D3-70C19AF01463}" srcOrd="1" destOrd="0" parTransId="{9672C459-C674-482E-A30E-968B9DC38FC6}" sibTransId="{2794A04A-9366-4F2C-9BBA-E6F121380A9B}"/>
    <dgm:cxn modelId="{4D75278E-95C6-4AFB-8F5E-5982645B6A6D}" type="presOf" srcId="{BE789871-CF85-402C-B785-FE427D354720}" destId="{C10DCE6A-01B9-45D4-A1ED-3CE0806722E9}" srcOrd="0" destOrd="0" presId="urn:microsoft.com/office/officeart/2005/8/layout/list1"/>
    <dgm:cxn modelId="{A804C403-5286-4BFB-84D4-EBBAA63C87D8}" type="presOf" srcId="{A5CBD29C-95F1-49C6-A64C-2E76129B947E}" destId="{6E679D30-6135-4DC6-9B1D-9E6DE5F7FAAF}" srcOrd="0" destOrd="0" presId="urn:microsoft.com/office/officeart/2005/8/layout/list1"/>
    <dgm:cxn modelId="{8A3DF81A-19F3-4749-A1B1-85764EAFF623}" type="presOf" srcId="{579A2F81-DAAD-44E6-9CF9-AD963220290F}" destId="{30837819-EB1E-489B-A886-DAFD3EC0BB2C}" srcOrd="1" destOrd="0" presId="urn:microsoft.com/office/officeart/2005/8/layout/list1"/>
    <dgm:cxn modelId="{FB3B0293-6A33-47D1-B5C5-68BF56D45BE4}" type="presOf" srcId="{179777F0-837F-4662-BE86-01A990ACADCF}" destId="{0FA3F567-8678-42C1-B57E-2B1C6B6137FB}" srcOrd="1" destOrd="0" presId="urn:microsoft.com/office/officeart/2005/8/layout/list1"/>
    <dgm:cxn modelId="{EC50123F-4200-4DA6-B3DC-AF04C17031B6}" srcId="{579A2F81-DAAD-44E6-9CF9-AD963220290F}" destId="{A5CBD29C-95F1-49C6-A64C-2E76129B947E}" srcOrd="0" destOrd="0" parTransId="{94228A30-05B5-4673-A0BE-DE2BE5821B04}" sibTransId="{A8F69C9E-6EA1-4159-BFC4-230B60890A6F}"/>
    <dgm:cxn modelId="{DE09DC34-317C-47E6-B577-1A3EF3D63BDF}" type="presOf" srcId="{47602D99-D6C5-4F12-98D3-70C19AF01463}" destId="{2F8A884D-14DA-4226-AE8E-6808F84F254B}" srcOrd="0" destOrd="0" presId="urn:microsoft.com/office/officeart/2005/8/layout/list1"/>
    <dgm:cxn modelId="{A3B3D80B-3FB1-41FA-8D57-3D4265E77A17}" type="presOf" srcId="{47602D99-D6C5-4F12-98D3-70C19AF01463}" destId="{AF5C82AA-9A9D-4AD4-8BD2-5D6551447652}" srcOrd="1" destOrd="0" presId="urn:microsoft.com/office/officeart/2005/8/layout/list1"/>
    <dgm:cxn modelId="{DA58A0C3-D7B3-4871-9CA2-63E95BAF4D12}" type="presOf" srcId="{179777F0-837F-4662-BE86-01A990ACADCF}" destId="{064D54B1-D7F8-4AEF-A1BC-1CE998DC6D82}" srcOrd="0" destOrd="0" presId="urn:microsoft.com/office/officeart/2005/8/layout/list1"/>
    <dgm:cxn modelId="{54B101AA-DCD4-49EE-A2AF-769175A6C329}" srcId="{BE789871-CF85-402C-B785-FE427D354720}" destId="{179777F0-837F-4662-BE86-01A990ACADCF}" srcOrd="0" destOrd="0" parTransId="{0CF943CF-2BFF-4C70-9686-BD8BF2754BDB}" sibTransId="{FD2D427D-A8E1-4332-841B-BC875DA85D5A}"/>
    <dgm:cxn modelId="{54C68A93-ACA3-4C29-8308-3A4B06B9A537}" type="presOf" srcId="{579A2F81-DAAD-44E6-9CF9-AD963220290F}" destId="{45836976-FE32-4651-AC5E-F9C742C81FDF}" srcOrd="0" destOrd="0" presId="urn:microsoft.com/office/officeart/2005/8/layout/list1"/>
    <dgm:cxn modelId="{0C81FD29-735F-465B-9D9A-BA64E3A8A293}" srcId="{BE789871-CF85-402C-B785-FE427D354720}" destId="{579A2F81-DAAD-44E6-9CF9-AD963220290F}" srcOrd="2" destOrd="0" parTransId="{6F41C1D3-0835-44BE-9316-681AA1BD5A8F}" sibTransId="{317C913E-5896-4998-B6D0-7CF7E8CFAB38}"/>
    <dgm:cxn modelId="{4F0AC563-8BCB-4C7C-B55E-C06114727F66}" type="presParOf" srcId="{C10DCE6A-01B9-45D4-A1ED-3CE0806722E9}" destId="{5DC6D463-40EA-4594-97A1-C2E8E8A44DA0}" srcOrd="0" destOrd="0" presId="urn:microsoft.com/office/officeart/2005/8/layout/list1"/>
    <dgm:cxn modelId="{7627BDA7-53AE-47BE-8D4D-875F157FFBF5}" type="presParOf" srcId="{5DC6D463-40EA-4594-97A1-C2E8E8A44DA0}" destId="{064D54B1-D7F8-4AEF-A1BC-1CE998DC6D82}" srcOrd="0" destOrd="0" presId="urn:microsoft.com/office/officeart/2005/8/layout/list1"/>
    <dgm:cxn modelId="{AB5C60E9-6910-4E2B-AA35-61DE8D11F0DA}" type="presParOf" srcId="{5DC6D463-40EA-4594-97A1-C2E8E8A44DA0}" destId="{0FA3F567-8678-42C1-B57E-2B1C6B6137FB}" srcOrd="1" destOrd="0" presId="urn:microsoft.com/office/officeart/2005/8/layout/list1"/>
    <dgm:cxn modelId="{ABF42E56-36F3-442C-B335-7B9775957B73}" type="presParOf" srcId="{C10DCE6A-01B9-45D4-A1ED-3CE0806722E9}" destId="{9EA42AE8-2DC2-4ED1-9749-2E7F4E4220E0}" srcOrd="1" destOrd="0" presId="urn:microsoft.com/office/officeart/2005/8/layout/list1"/>
    <dgm:cxn modelId="{198FF0D5-51B9-4C58-922B-206C77ACBCBC}" type="presParOf" srcId="{C10DCE6A-01B9-45D4-A1ED-3CE0806722E9}" destId="{23EFAD28-4A37-46B8-B7EB-A1238C78B3C0}" srcOrd="2" destOrd="0" presId="urn:microsoft.com/office/officeart/2005/8/layout/list1"/>
    <dgm:cxn modelId="{24CDBB0A-2F4D-4347-B0B7-53A3CE447603}" type="presParOf" srcId="{C10DCE6A-01B9-45D4-A1ED-3CE0806722E9}" destId="{DB3D6519-4940-4335-9D95-6D957DEB4FFD}" srcOrd="3" destOrd="0" presId="urn:microsoft.com/office/officeart/2005/8/layout/list1"/>
    <dgm:cxn modelId="{BFFF5AEC-A1EC-487B-9A20-D6E364BDA537}" type="presParOf" srcId="{C10DCE6A-01B9-45D4-A1ED-3CE0806722E9}" destId="{A999C438-6C35-4A0D-9C79-C3F2DD43956C}" srcOrd="4" destOrd="0" presId="urn:microsoft.com/office/officeart/2005/8/layout/list1"/>
    <dgm:cxn modelId="{E1337C79-4AEB-4FD8-80DD-1E91293A2AEA}" type="presParOf" srcId="{A999C438-6C35-4A0D-9C79-C3F2DD43956C}" destId="{2F8A884D-14DA-4226-AE8E-6808F84F254B}" srcOrd="0" destOrd="0" presId="urn:microsoft.com/office/officeart/2005/8/layout/list1"/>
    <dgm:cxn modelId="{1246E1E4-0D04-4149-968A-17A081D9000E}" type="presParOf" srcId="{A999C438-6C35-4A0D-9C79-C3F2DD43956C}" destId="{AF5C82AA-9A9D-4AD4-8BD2-5D6551447652}" srcOrd="1" destOrd="0" presId="urn:microsoft.com/office/officeart/2005/8/layout/list1"/>
    <dgm:cxn modelId="{A0029EE6-A172-4E43-AE75-A5EDD9828631}" type="presParOf" srcId="{C10DCE6A-01B9-45D4-A1ED-3CE0806722E9}" destId="{7A3863B7-5D25-408D-8346-2C8CB4BE10BF}" srcOrd="5" destOrd="0" presId="urn:microsoft.com/office/officeart/2005/8/layout/list1"/>
    <dgm:cxn modelId="{E33C5A6D-B81D-4FFC-8D4F-86A4404CE1D7}" type="presParOf" srcId="{C10DCE6A-01B9-45D4-A1ED-3CE0806722E9}" destId="{6F2B385A-DC45-4778-AF87-61D4297DBB76}" srcOrd="6" destOrd="0" presId="urn:microsoft.com/office/officeart/2005/8/layout/list1"/>
    <dgm:cxn modelId="{072274AF-7E63-4E75-B7B3-A509BAF939FB}" type="presParOf" srcId="{C10DCE6A-01B9-45D4-A1ED-3CE0806722E9}" destId="{E0AECC34-87B2-49DC-9283-59CD81DAE0FC}" srcOrd="7" destOrd="0" presId="urn:microsoft.com/office/officeart/2005/8/layout/list1"/>
    <dgm:cxn modelId="{E40AD406-D71F-498A-829D-739CCE0856EC}" type="presParOf" srcId="{C10DCE6A-01B9-45D4-A1ED-3CE0806722E9}" destId="{C24F7250-D9F9-4AED-8FB0-7460BA4BCFC9}" srcOrd="8" destOrd="0" presId="urn:microsoft.com/office/officeart/2005/8/layout/list1"/>
    <dgm:cxn modelId="{4FC3C22F-1C9A-4383-BBA0-AC47B2EE98F7}" type="presParOf" srcId="{C24F7250-D9F9-4AED-8FB0-7460BA4BCFC9}" destId="{45836976-FE32-4651-AC5E-F9C742C81FDF}" srcOrd="0" destOrd="0" presId="urn:microsoft.com/office/officeart/2005/8/layout/list1"/>
    <dgm:cxn modelId="{B0DDC2E7-ED2C-4CF9-8B23-172D882A5EC0}" type="presParOf" srcId="{C24F7250-D9F9-4AED-8FB0-7460BA4BCFC9}" destId="{30837819-EB1E-489B-A886-DAFD3EC0BB2C}" srcOrd="1" destOrd="0" presId="urn:microsoft.com/office/officeart/2005/8/layout/list1"/>
    <dgm:cxn modelId="{13C3F3DC-EC3F-4DA5-840D-91AAC9F105A3}" type="presParOf" srcId="{C10DCE6A-01B9-45D4-A1ED-3CE0806722E9}" destId="{2C67A933-0790-44E0-94E1-8B6F6011BAD2}" srcOrd="9" destOrd="0" presId="urn:microsoft.com/office/officeart/2005/8/layout/list1"/>
    <dgm:cxn modelId="{4F31CB3E-B94C-426A-941F-2286E865E72A}" type="presParOf" srcId="{C10DCE6A-01B9-45D4-A1ED-3CE0806722E9}" destId="{6E679D30-6135-4DC6-9B1D-9E6DE5F7FAA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C4C08C-C46F-462B-A13A-ABA92F2EB5FC}" type="doc">
      <dgm:prSet loTypeId="urn:microsoft.com/office/officeart/2005/8/layout/orgChart1" loCatId="hierarchy" qsTypeId="urn:microsoft.com/office/officeart/2005/8/quickstyle/simple1" qsCatId="simple" csTypeId="urn:microsoft.com/office/officeart/2005/8/colors/accent1_2" csCatId="accent1"/>
      <dgm:spPr/>
    </dgm:pt>
    <dgm:pt modelId="{E23B7269-C497-40F3-8A84-6129D7092C9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bg1"/>
              </a:solidFill>
              <a:effectLst/>
              <a:latin typeface="Arial" panose="020B0604020202020204" pitchFamily="34" charset="0"/>
            </a:rPr>
            <a:t>Prevention</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bg1"/>
              </a:solidFill>
              <a:effectLst/>
              <a:latin typeface="Arial" panose="020B0604020202020204" pitchFamily="34" charset="0"/>
            </a:rPr>
            <a:t>Of</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bg1"/>
              </a:solidFill>
              <a:effectLst/>
              <a:latin typeface="Arial" panose="020B0604020202020204" pitchFamily="34" charset="0"/>
            </a:rPr>
            <a:t>Cx ca.</a:t>
          </a:r>
        </a:p>
      </dgm:t>
    </dgm:pt>
    <dgm:pt modelId="{7C0150D7-1EDD-4A3C-BB2E-B1D6229E0FEC}" type="parTrans" cxnId="{2E9D13AF-CB06-44FC-AA0B-6405EF0AFBCA}">
      <dgm:prSet/>
      <dgm:spPr/>
    </dgm:pt>
    <dgm:pt modelId="{5C986354-388B-4B21-A2FB-78EFC202DAAE}" type="sibTrans" cxnId="{2E9D13AF-CB06-44FC-AA0B-6405EF0AFBCA}">
      <dgm:prSet/>
      <dgm:spPr/>
    </dgm:pt>
    <dgm:pt modelId="{73685ED4-C7FD-4D71-8F1D-E336066EDCA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bg1"/>
              </a:solidFill>
              <a:effectLst/>
              <a:latin typeface="Arial" panose="020B0604020202020204" pitchFamily="34" charset="0"/>
            </a:rPr>
            <a:t>Primary prevention</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bg1"/>
              </a:solidFill>
              <a:effectLst/>
              <a:latin typeface="Arial" panose="020B0604020202020204" pitchFamily="34" charset="0"/>
            </a:rPr>
            <a:t>(HPV vaccine)</a:t>
          </a:r>
        </a:p>
      </dgm:t>
    </dgm:pt>
    <dgm:pt modelId="{CD125DDC-B993-40FF-97EA-1EFD9C56CEDC}" type="parTrans" cxnId="{9B28D42A-8007-4044-A990-252B31CF569D}">
      <dgm:prSet/>
      <dgm:spPr/>
    </dgm:pt>
    <dgm:pt modelId="{4287A546-76F0-432C-9163-918B173A8B7D}" type="sibTrans" cxnId="{9B28D42A-8007-4044-A990-252B31CF569D}">
      <dgm:prSet/>
      <dgm:spPr/>
    </dgm:pt>
    <dgm:pt modelId="{D699F0B5-72F6-4CB5-97EB-C74B829F5C99}">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bg1"/>
              </a:solidFill>
              <a:effectLst/>
              <a:latin typeface="Arial" panose="020B0604020202020204" pitchFamily="34" charset="0"/>
            </a:rPr>
            <a:t>secondary</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bg1"/>
              </a:solidFill>
              <a:effectLst/>
              <a:latin typeface="Arial" panose="020B0604020202020204" pitchFamily="34" charset="0"/>
            </a:rPr>
            <a:t>(screening test)</a:t>
          </a:r>
        </a:p>
      </dgm:t>
    </dgm:pt>
    <dgm:pt modelId="{C214E787-F6DD-46A6-80F9-FAF1D13468E9}" type="parTrans" cxnId="{03304633-A27C-4779-87B8-3D0C2C82F5CC}">
      <dgm:prSet/>
      <dgm:spPr/>
    </dgm:pt>
    <dgm:pt modelId="{05480B7F-CF98-4D1D-9F99-E2AB630BE9CB}" type="sibTrans" cxnId="{03304633-A27C-4779-87B8-3D0C2C82F5CC}">
      <dgm:prSet/>
      <dgm:spPr/>
    </dgm:pt>
    <dgm:pt modelId="{EC792CD0-8248-485C-B9CB-7D860719253F}" type="pres">
      <dgm:prSet presAssocID="{06C4C08C-C46F-462B-A13A-ABA92F2EB5FC}" presName="hierChild1" presStyleCnt="0">
        <dgm:presLayoutVars>
          <dgm:orgChart val="1"/>
          <dgm:chPref val="1"/>
          <dgm:dir/>
          <dgm:animOne val="branch"/>
          <dgm:animLvl val="lvl"/>
          <dgm:resizeHandles/>
        </dgm:presLayoutVars>
      </dgm:prSet>
      <dgm:spPr/>
    </dgm:pt>
    <dgm:pt modelId="{B3CCF43A-C63A-489B-9833-192AEA5E74A6}" type="pres">
      <dgm:prSet presAssocID="{E23B7269-C497-40F3-8A84-6129D7092C9E}" presName="hierRoot1" presStyleCnt="0">
        <dgm:presLayoutVars>
          <dgm:hierBranch/>
        </dgm:presLayoutVars>
      </dgm:prSet>
      <dgm:spPr/>
    </dgm:pt>
    <dgm:pt modelId="{7D59F8C2-7CA3-4C6A-9333-43A8CAFFACBC}" type="pres">
      <dgm:prSet presAssocID="{E23B7269-C497-40F3-8A84-6129D7092C9E}" presName="rootComposite1" presStyleCnt="0"/>
      <dgm:spPr/>
    </dgm:pt>
    <dgm:pt modelId="{4796542C-6B5C-4B09-97B1-8DC2E75CE5BB}" type="pres">
      <dgm:prSet presAssocID="{E23B7269-C497-40F3-8A84-6129D7092C9E}" presName="rootText1" presStyleLbl="node0" presStyleIdx="0" presStyleCnt="1">
        <dgm:presLayoutVars>
          <dgm:chPref val="3"/>
        </dgm:presLayoutVars>
      </dgm:prSet>
      <dgm:spPr/>
      <dgm:t>
        <a:bodyPr/>
        <a:lstStyle/>
        <a:p>
          <a:endParaRPr lang="en-US"/>
        </a:p>
      </dgm:t>
    </dgm:pt>
    <dgm:pt modelId="{786D2864-E7D3-4D73-89FD-E043C1AA24DA}" type="pres">
      <dgm:prSet presAssocID="{E23B7269-C497-40F3-8A84-6129D7092C9E}" presName="rootConnector1" presStyleLbl="node1" presStyleIdx="0" presStyleCnt="0"/>
      <dgm:spPr/>
      <dgm:t>
        <a:bodyPr/>
        <a:lstStyle/>
        <a:p>
          <a:endParaRPr lang="en-US"/>
        </a:p>
      </dgm:t>
    </dgm:pt>
    <dgm:pt modelId="{024BD81C-B15E-476F-A5CA-7F2225D610C9}" type="pres">
      <dgm:prSet presAssocID="{E23B7269-C497-40F3-8A84-6129D7092C9E}" presName="hierChild2" presStyleCnt="0"/>
      <dgm:spPr/>
    </dgm:pt>
    <dgm:pt modelId="{B7D55247-3CFE-437C-99EE-AD2638BE3E89}" type="pres">
      <dgm:prSet presAssocID="{CD125DDC-B993-40FF-97EA-1EFD9C56CEDC}" presName="Name35" presStyleLbl="parChTrans1D2" presStyleIdx="0" presStyleCnt="2"/>
      <dgm:spPr/>
    </dgm:pt>
    <dgm:pt modelId="{ED61ACD9-4A54-4E0C-9AF7-2DA168C229B0}" type="pres">
      <dgm:prSet presAssocID="{73685ED4-C7FD-4D71-8F1D-E336066EDCA2}" presName="hierRoot2" presStyleCnt="0">
        <dgm:presLayoutVars>
          <dgm:hierBranch/>
        </dgm:presLayoutVars>
      </dgm:prSet>
      <dgm:spPr/>
    </dgm:pt>
    <dgm:pt modelId="{59CA69A5-F2A8-47B7-81F4-D21B2FA21AAC}" type="pres">
      <dgm:prSet presAssocID="{73685ED4-C7FD-4D71-8F1D-E336066EDCA2}" presName="rootComposite" presStyleCnt="0"/>
      <dgm:spPr/>
    </dgm:pt>
    <dgm:pt modelId="{B7CD2616-3CEC-463C-A4EB-F7F4E2846C3F}" type="pres">
      <dgm:prSet presAssocID="{73685ED4-C7FD-4D71-8F1D-E336066EDCA2}" presName="rootText" presStyleLbl="node2" presStyleIdx="0" presStyleCnt="2">
        <dgm:presLayoutVars>
          <dgm:chPref val="3"/>
        </dgm:presLayoutVars>
      </dgm:prSet>
      <dgm:spPr/>
      <dgm:t>
        <a:bodyPr/>
        <a:lstStyle/>
        <a:p>
          <a:endParaRPr lang="en-US"/>
        </a:p>
      </dgm:t>
    </dgm:pt>
    <dgm:pt modelId="{BD176451-1488-4C4E-8D79-D5ED26B7BE6B}" type="pres">
      <dgm:prSet presAssocID="{73685ED4-C7FD-4D71-8F1D-E336066EDCA2}" presName="rootConnector" presStyleLbl="node2" presStyleIdx="0" presStyleCnt="2"/>
      <dgm:spPr/>
      <dgm:t>
        <a:bodyPr/>
        <a:lstStyle/>
        <a:p>
          <a:endParaRPr lang="en-US"/>
        </a:p>
      </dgm:t>
    </dgm:pt>
    <dgm:pt modelId="{EEDD8AF7-3C50-4B99-8F71-13CF89EADDAF}" type="pres">
      <dgm:prSet presAssocID="{73685ED4-C7FD-4D71-8F1D-E336066EDCA2}" presName="hierChild4" presStyleCnt="0"/>
      <dgm:spPr/>
    </dgm:pt>
    <dgm:pt modelId="{82663A14-0B25-45E6-B57B-C491764C2249}" type="pres">
      <dgm:prSet presAssocID="{73685ED4-C7FD-4D71-8F1D-E336066EDCA2}" presName="hierChild5" presStyleCnt="0"/>
      <dgm:spPr/>
    </dgm:pt>
    <dgm:pt modelId="{A311C0DA-9A09-41AB-91A1-6E317B7C94AD}" type="pres">
      <dgm:prSet presAssocID="{C214E787-F6DD-46A6-80F9-FAF1D13468E9}" presName="Name35" presStyleLbl="parChTrans1D2" presStyleIdx="1" presStyleCnt="2"/>
      <dgm:spPr/>
    </dgm:pt>
    <dgm:pt modelId="{F7628731-3F7F-4A67-A630-0B67C90B9ED5}" type="pres">
      <dgm:prSet presAssocID="{D699F0B5-72F6-4CB5-97EB-C74B829F5C99}" presName="hierRoot2" presStyleCnt="0">
        <dgm:presLayoutVars>
          <dgm:hierBranch/>
        </dgm:presLayoutVars>
      </dgm:prSet>
      <dgm:spPr/>
    </dgm:pt>
    <dgm:pt modelId="{9BDA1809-CF2B-4536-8582-A4E7F71591A5}" type="pres">
      <dgm:prSet presAssocID="{D699F0B5-72F6-4CB5-97EB-C74B829F5C99}" presName="rootComposite" presStyleCnt="0"/>
      <dgm:spPr/>
    </dgm:pt>
    <dgm:pt modelId="{F2EB40DA-0A5B-4B59-A2F5-2816B2F961E4}" type="pres">
      <dgm:prSet presAssocID="{D699F0B5-72F6-4CB5-97EB-C74B829F5C99}" presName="rootText" presStyleLbl="node2" presStyleIdx="1" presStyleCnt="2">
        <dgm:presLayoutVars>
          <dgm:chPref val="3"/>
        </dgm:presLayoutVars>
      </dgm:prSet>
      <dgm:spPr/>
      <dgm:t>
        <a:bodyPr/>
        <a:lstStyle/>
        <a:p>
          <a:endParaRPr lang="en-US"/>
        </a:p>
      </dgm:t>
    </dgm:pt>
    <dgm:pt modelId="{F1F8CB19-E6FA-47E0-8D72-92AECE412902}" type="pres">
      <dgm:prSet presAssocID="{D699F0B5-72F6-4CB5-97EB-C74B829F5C99}" presName="rootConnector" presStyleLbl="node2" presStyleIdx="1" presStyleCnt="2"/>
      <dgm:spPr/>
      <dgm:t>
        <a:bodyPr/>
        <a:lstStyle/>
        <a:p>
          <a:endParaRPr lang="en-US"/>
        </a:p>
      </dgm:t>
    </dgm:pt>
    <dgm:pt modelId="{806006C8-4BAD-46EB-97C3-E6BBA39E7ACD}" type="pres">
      <dgm:prSet presAssocID="{D699F0B5-72F6-4CB5-97EB-C74B829F5C99}" presName="hierChild4" presStyleCnt="0"/>
      <dgm:spPr/>
    </dgm:pt>
    <dgm:pt modelId="{BD8FBD93-CC39-4868-8422-1D7C0391A9C8}" type="pres">
      <dgm:prSet presAssocID="{D699F0B5-72F6-4CB5-97EB-C74B829F5C99}" presName="hierChild5" presStyleCnt="0"/>
      <dgm:spPr/>
    </dgm:pt>
    <dgm:pt modelId="{E188E5CD-4CEB-4FF1-B47B-9E624B2A565C}" type="pres">
      <dgm:prSet presAssocID="{E23B7269-C497-40F3-8A84-6129D7092C9E}" presName="hierChild3" presStyleCnt="0"/>
      <dgm:spPr/>
    </dgm:pt>
  </dgm:ptLst>
  <dgm:cxnLst>
    <dgm:cxn modelId="{9B28D42A-8007-4044-A990-252B31CF569D}" srcId="{E23B7269-C497-40F3-8A84-6129D7092C9E}" destId="{73685ED4-C7FD-4D71-8F1D-E336066EDCA2}" srcOrd="0" destOrd="0" parTransId="{CD125DDC-B993-40FF-97EA-1EFD9C56CEDC}" sibTransId="{4287A546-76F0-432C-9163-918B173A8B7D}"/>
    <dgm:cxn modelId="{E356B6F7-4A0C-4EAC-84A2-9C8BC223C3CC}" type="presOf" srcId="{E23B7269-C497-40F3-8A84-6129D7092C9E}" destId="{786D2864-E7D3-4D73-89FD-E043C1AA24DA}" srcOrd="1" destOrd="0" presId="urn:microsoft.com/office/officeart/2005/8/layout/orgChart1"/>
    <dgm:cxn modelId="{AA85F2F0-9AEB-4188-AB8D-7DC6A4C4277D}" type="presOf" srcId="{73685ED4-C7FD-4D71-8F1D-E336066EDCA2}" destId="{B7CD2616-3CEC-463C-A4EB-F7F4E2846C3F}" srcOrd="0" destOrd="0" presId="urn:microsoft.com/office/officeart/2005/8/layout/orgChart1"/>
    <dgm:cxn modelId="{783CB8EA-5D0E-4D45-93C5-012B217BF4C9}" type="presOf" srcId="{D699F0B5-72F6-4CB5-97EB-C74B829F5C99}" destId="{F2EB40DA-0A5B-4B59-A2F5-2816B2F961E4}" srcOrd="0" destOrd="0" presId="urn:microsoft.com/office/officeart/2005/8/layout/orgChart1"/>
    <dgm:cxn modelId="{20D83441-460D-446E-9186-6F3771919FE7}" type="presOf" srcId="{73685ED4-C7FD-4D71-8F1D-E336066EDCA2}" destId="{BD176451-1488-4C4E-8D79-D5ED26B7BE6B}" srcOrd="1" destOrd="0" presId="urn:microsoft.com/office/officeart/2005/8/layout/orgChart1"/>
    <dgm:cxn modelId="{E16CDFE9-426A-4366-92A9-012E9A50737B}" type="presOf" srcId="{CD125DDC-B993-40FF-97EA-1EFD9C56CEDC}" destId="{B7D55247-3CFE-437C-99EE-AD2638BE3E89}" srcOrd="0" destOrd="0" presId="urn:microsoft.com/office/officeart/2005/8/layout/orgChart1"/>
    <dgm:cxn modelId="{2E9D13AF-CB06-44FC-AA0B-6405EF0AFBCA}" srcId="{06C4C08C-C46F-462B-A13A-ABA92F2EB5FC}" destId="{E23B7269-C497-40F3-8A84-6129D7092C9E}" srcOrd="0" destOrd="0" parTransId="{7C0150D7-1EDD-4A3C-BB2E-B1D6229E0FEC}" sibTransId="{5C986354-388B-4B21-A2FB-78EFC202DAAE}"/>
    <dgm:cxn modelId="{B58E0D8F-A696-4DCD-A784-8722177857F6}" type="presOf" srcId="{E23B7269-C497-40F3-8A84-6129D7092C9E}" destId="{4796542C-6B5C-4B09-97B1-8DC2E75CE5BB}" srcOrd="0" destOrd="0" presId="urn:microsoft.com/office/officeart/2005/8/layout/orgChart1"/>
    <dgm:cxn modelId="{C6BA532C-E4BF-410A-AF35-88E9BF174432}" type="presOf" srcId="{C214E787-F6DD-46A6-80F9-FAF1D13468E9}" destId="{A311C0DA-9A09-41AB-91A1-6E317B7C94AD}" srcOrd="0" destOrd="0" presId="urn:microsoft.com/office/officeart/2005/8/layout/orgChart1"/>
    <dgm:cxn modelId="{14E5B6F3-9B74-4426-AD62-BE3898E32146}" type="presOf" srcId="{06C4C08C-C46F-462B-A13A-ABA92F2EB5FC}" destId="{EC792CD0-8248-485C-B9CB-7D860719253F}" srcOrd="0" destOrd="0" presId="urn:microsoft.com/office/officeart/2005/8/layout/orgChart1"/>
    <dgm:cxn modelId="{03304633-A27C-4779-87B8-3D0C2C82F5CC}" srcId="{E23B7269-C497-40F3-8A84-6129D7092C9E}" destId="{D699F0B5-72F6-4CB5-97EB-C74B829F5C99}" srcOrd="1" destOrd="0" parTransId="{C214E787-F6DD-46A6-80F9-FAF1D13468E9}" sibTransId="{05480B7F-CF98-4D1D-9F99-E2AB630BE9CB}"/>
    <dgm:cxn modelId="{76DB4E32-F1A0-4326-A75E-CAA7FD667C5E}" type="presOf" srcId="{D699F0B5-72F6-4CB5-97EB-C74B829F5C99}" destId="{F1F8CB19-E6FA-47E0-8D72-92AECE412902}" srcOrd="1" destOrd="0" presId="urn:microsoft.com/office/officeart/2005/8/layout/orgChart1"/>
    <dgm:cxn modelId="{62034718-180E-4F42-BB8A-7E239145B4D9}" type="presParOf" srcId="{EC792CD0-8248-485C-B9CB-7D860719253F}" destId="{B3CCF43A-C63A-489B-9833-192AEA5E74A6}" srcOrd="0" destOrd="0" presId="urn:microsoft.com/office/officeart/2005/8/layout/orgChart1"/>
    <dgm:cxn modelId="{19462A09-8D06-4A50-93F1-5F048AAF1B67}" type="presParOf" srcId="{B3CCF43A-C63A-489B-9833-192AEA5E74A6}" destId="{7D59F8C2-7CA3-4C6A-9333-43A8CAFFACBC}" srcOrd="0" destOrd="0" presId="urn:microsoft.com/office/officeart/2005/8/layout/orgChart1"/>
    <dgm:cxn modelId="{A85CC642-1BC7-435A-965E-7FEFCA166809}" type="presParOf" srcId="{7D59F8C2-7CA3-4C6A-9333-43A8CAFFACBC}" destId="{4796542C-6B5C-4B09-97B1-8DC2E75CE5BB}" srcOrd="0" destOrd="0" presId="urn:microsoft.com/office/officeart/2005/8/layout/orgChart1"/>
    <dgm:cxn modelId="{821D1D27-976B-4B4A-A4C5-A5E69A36484B}" type="presParOf" srcId="{7D59F8C2-7CA3-4C6A-9333-43A8CAFFACBC}" destId="{786D2864-E7D3-4D73-89FD-E043C1AA24DA}" srcOrd="1" destOrd="0" presId="urn:microsoft.com/office/officeart/2005/8/layout/orgChart1"/>
    <dgm:cxn modelId="{85DEE054-CFED-45CA-B7C0-FAF8F9BD1519}" type="presParOf" srcId="{B3CCF43A-C63A-489B-9833-192AEA5E74A6}" destId="{024BD81C-B15E-476F-A5CA-7F2225D610C9}" srcOrd="1" destOrd="0" presId="urn:microsoft.com/office/officeart/2005/8/layout/orgChart1"/>
    <dgm:cxn modelId="{7CDC8817-4AB1-4411-AC6C-3AA585CA525B}" type="presParOf" srcId="{024BD81C-B15E-476F-A5CA-7F2225D610C9}" destId="{B7D55247-3CFE-437C-99EE-AD2638BE3E89}" srcOrd="0" destOrd="0" presId="urn:microsoft.com/office/officeart/2005/8/layout/orgChart1"/>
    <dgm:cxn modelId="{7F2779D1-2FF8-4EE4-A5F5-64CA7DA7FEFF}" type="presParOf" srcId="{024BD81C-B15E-476F-A5CA-7F2225D610C9}" destId="{ED61ACD9-4A54-4E0C-9AF7-2DA168C229B0}" srcOrd="1" destOrd="0" presId="urn:microsoft.com/office/officeart/2005/8/layout/orgChart1"/>
    <dgm:cxn modelId="{1853F615-34AF-4DEB-9897-9F216078E143}" type="presParOf" srcId="{ED61ACD9-4A54-4E0C-9AF7-2DA168C229B0}" destId="{59CA69A5-F2A8-47B7-81F4-D21B2FA21AAC}" srcOrd="0" destOrd="0" presId="urn:microsoft.com/office/officeart/2005/8/layout/orgChart1"/>
    <dgm:cxn modelId="{8DB47E1F-FDFA-45FC-912D-37A14CB56E1E}" type="presParOf" srcId="{59CA69A5-F2A8-47B7-81F4-D21B2FA21AAC}" destId="{B7CD2616-3CEC-463C-A4EB-F7F4E2846C3F}" srcOrd="0" destOrd="0" presId="urn:microsoft.com/office/officeart/2005/8/layout/orgChart1"/>
    <dgm:cxn modelId="{12983429-C413-4855-BC4D-434AF2F8E670}" type="presParOf" srcId="{59CA69A5-F2A8-47B7-81F4-D21B2FA21AAC}" destId="{BD176451-1488-4C4E-8D79-D5ED26B7BE6B}" srcOrd="1" destOrd="0" presId="urn:microsoft.com/office/officeart/2005/8/layout/orgChart1"/>
    <dgm:cxn modelId="{A69AEBB4-2827-4857-9C6D-ABB0A1C5FCE9}" type="presParOf" srcId="{ED61ACD9-4A54-4E0C-9AF7-2DA168C229B0}" destId="{EEDD8AF7-3C50-4B99-8F71-13CF89EADDAF}" srcOrd="1" destOrd="0" presId="urn:microsoft.com/office/officeart/2005/8/layout/orgChart1"/>
    <dgm:cxn modelId="{0AD5356F-53A5-4988-9A19-FB396D8D1858}" type="presParOf" srcId="{ED61ACD9-4A54-4E0C-9AF7-2DA168C229B0}" destId="{82663A14-0B25-45E6-B57B-C491764C2249}" srcOrd="2" destOrd="0" presId="urn:microsoft.com/office/officeart/2005/8/layout/orgChart1"/>
    <dgm:cxn modelId="{4A9C5977-F3A4-4543-B436-4416765C922F}" type="presParOf" srcId="{024BD81C-B15E-476F-A5CA-7F2225D610C9}" destId="{A311C0DA-9A09-41AB-91A1-6E317B7C94AD}" srcOrd="2" destOrd="0" presId="urn:microsoft.com/office/officeart/2005/8/layout/orgChart1"/>
    <dgm:cxn modelId="{8B6382F8-D616-4288-92C2-593262203E40}" type="presParOf" srcId="{024BD81C-B15E-476F-A5CA-7F2225D610C9}" destId="{F7628731-3F7F-4A67-A630-0B67C90B9ED5}" srcOrd="3" destOrd="0" presId="urn:microsoft.com/office/officeart/2005/8/layout/orgChart1"/>
    <dgm:cxn modelId="{6E924B8E-8400-463B-B088-E11EF3E161EB}" type="presParOf" srcId="{F7628731-3F7F-4A67-A630-0B67C90B9ED5}" destId="{9BDA1809-CF2B-4536-8582-A4E7F71591A5}" srcOrd="0" destOrd="0" presId="urn:microsoft.com/office/officeart/2005/8/layout/orgChart1"/>
    <dgm:cxn modelId="{ED24E859-3D78-4D71-AA9F-52E86CC83AAB}" type="presParOf" srcId="{9BDA1809-CF2B-4536-8582-A4E7F71591A5}" destId="{F2EB40DA-0A5B-4B59-A2F5-2816B2F961E4}" srcOrd="0" destOrd="0" presId="urn:microsoft.com/office/officeart/2005/8/layout/orgChart1"/>
    <dgm:cxn modelId="{B0D5EBE2-3104-44D7-B57A-F23CD010D69D}" type="presParOf" srcId="{9BDA1809-CF2B-4536-8582-A4E7F71591A5}" destId="{F1F8CB19-E6FA-47E0-8D72-92AECE412902}" srcOrd="1" destOrd="0" presId="urn:microsoft.com/office/officeart/2005/8/layout/orgChart1"/>
    <dgm:cxn modelId="{BCCD29B2-15B8-40AF-88E3-C1F8F9E2D5D4}" type="presParOf" srcId="{F7628731-3F7F-4A67-A630-0B67C90B9ED5}" destId="{806006C8-4BAD-46EB-97C3-E6BBA39E7ACD}" srcOrd="1" destOrd="0" presId="urn:microsoft.com/office/officeart/2005/8/layout/orgChart1"/>
    <dgm:cxn modelId="{80E4A918-9531-4DC8-A59C-8E14DB3FB231}" type="presParOf" srcId="{F7628731-3F7F-4A67-A630-0B67C90B9ED5}" destId="{BD8FBD93-CC39-4868-8422-1D7C0391A9C8}" srcOrd="2" destOrd="0" presId="urn:microsoft.com/office/officeart/2005/8/layout/orgChart1"/>
    <dgm:cxn modelId="{9BFA33A0-1801-41F2-ABE1-122AFB315D68}" type="presParOf" srcId="{B3CCF43A-C63A-489B-9833-192AEA5E74A6}" destId="{E188E5CD-4CEB-4FF1-B47B-9E624B2A565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FAD28-4A37-46B8-B7EB-A1238C78B3C0}">
      <dsp:nvSpPr>
        <dsp:cNvPr id="0" name=""/>
        <dsp:cNvSpPr/>
      </dsp:nvSpPr>
      <dsp:spPr>
        <a:xfrm>
          <a:off x="0" y="183605"/>
          <a:ext cx="8229600" cy="10332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A3F567-8678-42C1-B57E-2B1C6B6137FB}">
      <dsp:nvSpPr>
        <dsp:cNvPr id="0" name=""/>
        <dsp:cNvSpPr/>
      </dsp:nvSpPr>
      <dsp:spPr>
        <a:xfrm>
          <a:off x="411480" y="49441"/>
          <a:ext cx="6426947" cy="739323"/>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sz="1800" kern="1200" dirty="0" smtClean="0"/>
            <a:t>5 – 10 years to develop cancer from time of infection</a:t>
          </a:r>
          <a:endParaRPr lang="en-US" sz="1800" kern="1200" dirty="0"/>
        </a:p>
      </dsp:txBody>
      <dsp:txXfrm>
        <a:off x="447571" y="85532"/>
        <a:ext cx="6354765" cy="667141"/>
      </dsp:txXfrm>
    </dsp:sp>
    <dsp:sp modelId="{6F2B385A-DC45-4778-AF87-61D4297DBB76}">
      <dsp:nvSpPr>
        <dsp:cNvPr id="0" name=""/>
        <dsp:cNvSpPr/>
      </dsp:nvSpPr>
      <dsp:spPr>
        <a:xfrm>
          <a:off x="0" y="1572369"/>
          <a:ext cx="8229600" cy="10332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5C82AA-9A9D-4AD4-8BD2-5D6551447652}">
      <dsp:nvSpPr>
        <dsp:cNvPr id="0" name=""/>
        <dsp:cNvSpPr/>
      </dsp:nvSpPr>
      <dsp:spPr>
        <a:xfrm>
          <a:off x="411480" y="1438205"/>
          <a:ext cx="6426947" cy="739323"/>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sz="1800" kern="1200" dirty="0" smtClean="0"/>
            <a:t>Infects only the epithelium – no </a:t>
          </a:r>
          <a:r>
            <a:rPr lang="en-US" sz="1800" kern="1200" dirty="0" err="1" smtClean="0"/>
            <a:t>viremia</a:t>
          </a:r>
          <a:endParaRPr lang="en-US" sz="1800" kern="1200" dirty="0"/>
        </a:p>
      </dsp:txBody>
      <dsp:txXfrm>
        <a:off x="447571" y="1474296"/>
        <a:ext cx="6354765" cy="667141"/>
      </dsp:txXfrm>
    </dsp:sp>
    <dsp:sp modelId="{6E679D30-6135-4DC6-9B1D-9E6DE5F7FAAF}">
      <dsp:nvSpPr>
        <dsp:cNvPr id="0" name=""/>
        <dsp:cNvSpPr/>
      </dsp:nvSpPr>
      <dsp:spPr>
        <a:xfrm>
          <a:off x="0" y="2961133"/>
          <a:ext cx="8229600" cy="1485225"/>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853948"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Resolution of infection and </a:t>
          </a:r>
          <a:r>
            <a:rPr lang="en-US" sz="1800" kern="1200" dirty="0" err="1" smtClean="0"/>
            <a:t>cytologic</a:t>
          </a:r>
          <a:r>
            <a:rPr lang="en-US" sz="1800" kern="1200" dirty="0" smtClean="0"/>
            <a:t> changes occurs secondary to antibodies, and NKC, activated CD-4 and T lymphocytes</a:t>
          </a:r>
        </a:p>
      </dsp:txBody>
      <dsp:txXfrm>
        <a:off x="0" y="2961133"/>
        <a:ext cx="8229600" cy="1485225"/>
      </dsp:txXfrm>
    </dsp:sp>
    <dsp:sp modelId="{30837819-EB1E-489B-A886-DAFD3EC0BB2C}">
      <dsp:nvSpPr>
        <dsp:cNvPr id="0" name=""/>
        <dsp:cNvSpPr/>
      </dsp:nvSpPr>
      <dsp:spPr>
        <a:xfrm>
          <a:off x="411480" y="2826969"/>
          <a:ext cx="6426947" cy="739323"/>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sz="1800" b="1" kern="1200" dirty="0" smtClean="0"/>
            <a:t>Most cases</a:t>
          </a:r>
          <a:r>
            <a:rPr lang="en-US" sz="1800" kern="1200" dirty="0" smtClean="0"/>
            <a:t> – no </a:t>
          </a:r>
          <a:r>
            <a:rPr lang="en-US" sz="1800" kern="1200" dirty="0" err="1" smtClean="0"/>
            <a:t>histologic</a:t>
          </a:r>
          <a:r>
            <a:rPr lang="en-US" sz="1800" kern="1200" dirty="0" smtClean="0"/>
            <a:t> or </a:t>
          </a:r>
          <a:r>
            <a:rPr lang="en-US" sz="1800" kern="1200" dirty="0" err="1" smtClean="0"/>
            <a:t>cytologic</a:t>
          </a:r>
          <a:r>
            <a:rPr lang="en-US" sz="1800" kern="1200" dirty="0" smtClean="0"/>
            <a:t> changes (66% - 90%)</a:t>
          </a:r>
        </a:p>
      </dsp:txBody>
      <dsp:txXfrm>
        <a:off x="447571" y="2863060"/>
        <a:ext cx="6354765" cy="667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1C0DA-9A09-41AB-91A1-6E317B7C94AD}">
      <dsp:nvSpPr>
        <dsp:cNvPr id="0" name=""/>
        <dsp:cNvSpPr/>
      </dsp:nvSpPr>
      <dsp:spPr>
        <a:xfrm>
          <a:off x="4229099" y="2760633"/>
          <a:ext cx="2314363" cy="803332"/>
        </a:xfrm>
        <a:custGeom>
          <a:avLst/>
          <a:gdLst/>
          <a:ahLst/>
          <a:cxnLst/>
          <a:rect l="0" t="0" r="0" b="0"/>
          <a:pathLst>
            <a:path>
              <a:moveTo>
                <a:pt x="0" y="0"/>
              </a:moveTo>
              <a:lnTo>
                <a:pt x="0" y="401666"/>
              </a:lnTo>
              <a:lnTo>
                <a:pt x="2314363" y="401666"/>
              </a:lnTo>
              <a:lnTo>
                <a:pt x="2314363" y="8033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D55247-3CFE-437C-99EE-AD2638BE3E89}">
      <dsp:nvSpPr>
        <dsp:cNvPr id="0" name=""/>
        <dsp:cNvSpPr/>
      </dsp:nvSpPr>
      <dsp:spPr>
        <a:xfrm>
          <a:off x="1914736" y="2760633"/>
          <a:ext cx="2314363" cy="803332"/>
        </a:xfrm>
        <a:custGeom>
          <a:avLst/>
          <a:gdLst/>
          <a:ahLst/>
          <a:cxnLst/>
          <a:rect l="0" t="0" r="0" b="0"/>
          <a:pathLst>
            <a:path>
              <a:moveTo>
                <a:pt x="2314363" y="0"/>
              </a:moveTo>
              <a:lnTo>
                <a:pt x="2314363" y="401666"/>
              </a:lnTo>
              <a:lnTo>
                <a:pt x="0" y="401666"/>
              </a:lnTo>
              <a:lnTo>
                <a:pt x="0" y="8033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96542C-6B5C-4B09-97B1-8DC2E75CE5BB}">
      <dsp:nvSpPr>
        <dsp:cNvPr id="0" name=""/>
        <dsp:cNvSpPr/>
      </dsp:nvSpPr>
      <dsp:spPr>
        <a:xfrm>
          <a:off x="2316402" y="847936"/>
          <a:ext cx="3825394" cy="1912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4200" b="1" i="0" u="none" strike="noStrike" kern="1200" cap="none" normalizeH="0" baseline="0" smtClean="0">
              <a:ln>
                <a:noFill/>
              </a:ln>
              <a:solidFill>
                <a:schemeClr val="bg1"/>
              </a:solidFill>
              <a:effectLst/>
              <a:latin typeface="Arial" panose="020B0604020202020204" pitchFamily="34" charset="0"/>
            </a:rPr>
            <a:t>Prevention</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4200" b="1" i="0" u="none" strike="noStrike" kern="1200" cap="none" normalizeH="0" baseline="0" smtClean="0">
              <a:ln>
                <a:noFill/>
              </a:ln>
              <a:solidFill>
                <a:schemeClr val="bg1"/>
              </a:solidFill>
              <a:effectLst/>
              <a:latin typeface="Arial" panose="020B0604020202020204" pitchFamily="34" charset="0"/>
            </a:rPr>
            <a:t>Of</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4200" b="1" i="0" u="none" strike="noStrike" kern="1200" cap="none" normalizeH="0" baseline="0" smtClean="0">
              <a:ln>
                <a:noFill/>
              </a:ln>
              <a:solidFill>
                <a:schemeClr val="bg1"/>
              </a:solidFill>
              <a:effectLst/>
              <a:latin typeface="Arial" panose="020B0604020202020204" pitchFamily="34" charset="0"/>
            </a:rPr>
            <a:t>Cx ca.</a:t>
          </a:r>
        </a:p>
      </dsp:txBody>
      <dsp:txXfrm>
        <a:off x="2316402" y="847936"/>
        <a:ext cx="3825394" cy="1912697"/>
      </dsp:txXfrm>
    </dsp:sp>
    <dsp:sp modelId="{B7CD2616-3CEC-463C-A4EB-F7F4E2846C3F}">
      <dsp:nvSpPr>
        <dsp:cNvPr id="0" name=""/>
        <dsp:cNvSpPr/>
      </dsp:nvSpPr>
      <dsp:spPr>
        <a:xfrm>
          <a:off x="2039" y="3563966"/>
          <a:ext cx="3825394" cy="1912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4200" b="1" i="0" u="none" strike="noStrike" kern="1200" cap="none" normalizeH="0" baseline="0" smtClean="0">
              <a:ln>
                <a:noFill/>
              </a:ln>
              <a:solidFill>
                <a:schemeClr val="bg1"/>
              </a:solidFill>
              <a:effectLst/>
              <a:latin typeface="Arial" panose="020B0604020202020204" pitchFamily="34" charset="0"/>
            </a:rPr>
            <a:t>Primary prevention</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4200" b="1" i="0" u="none" strike="noStrike" kern="1200" cap="none" normalizeH="0" baseline="0" smtClean="0">
              <a:ln>
                <a:noFill/>
              </a:ln>
              <a:solidFill>
                <a:schemeClr val="bg1"/>
              </a:solidFill>
              <a:effectLst/>
              <a:latin typeface="Arial" panose="020B0604020202020204" pitchFamily="34" charset="0"/>
            </a:rPr>
            <a:t>(HPV vaccine)</a:t>
          </a:r>
        </a:p>
      </dsp:txBody>
      <dsp:txXfrm>
        <a:off x="2039" y="3563966"/>
        <a:ext cx="3825394" cy="1912697"/>
      </dsp:txXfrm>
    </dsp:sp>
    <dsp:sp modelId="{F2EB40DA-0A5B-4B59-A2F5-2816B2F961E4}">
      <dsp:nvSpPr>
        <dsp:cNvPr id="0" name=""/>
        <dsp:cNvSpPr/>
      </dsp:nvSpPr>
      <dsp:spPr>
        <a:xfrm>
          <a:off x="4630766" y="3563966"/>
          <a:ext cx="3825394" cy="1912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4200" b="1" i="0" u="none" strike="noStrike" kern="1200" cap="none" normalizeH="0" baseline="0" smtClean="0">
              <a:ln>
                <a:noFill/>
              </a:ln>
              <a:solidFill>
                <a:schemeClr val="bg1"/>
              </a:solidFill>
              <a:effectLst/>
              <a:latin typeface="Arial" panose="020B0604020202020204" pitchFamily="34" charset="0"/>
            </a:rPr>
            <a:t>secondary</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4200" b="1" i="0" u="none" strike="noStrike" kern="1200" cap="none" normalizeH="0" baseline="0" smtClean="0">
              <a:ln>
                <a:noFill/>
              </a:ln>
              <a:solidFill>
                <a:schemeClr val="bg1"/>
              </a:solidFill>
              <a:effectLst/>
              <a:latin typeface="Arial" panose="020B0604020202020204" pitchFamily="34" charset="0"/>
            </a:rPr>
            <a:t>(screening test)</a:t>
          </a:r>
        </a:p>
      </dsp:txBody>
      <dsp:txXfrm>
        <a:off x="4630766" y="3563966"/>
        <a:ext cx="3825394" cy="191269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32B9E2B-97EB-4B5C-97C6-08C8D734A67A}" type="datetimeFigureOut">
              <a:rPr lang="fa-IR" smtClean="0"/>
              <a:pPr/>
              <a:t>11/01/1445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AC09C9C-36B3-43C9-8DB7-D3B80AFEECDD}"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1BEA0ED-CEBF-498C-9478-2EC1B66140D0}" type="slidenum">
              <a:rPr lang="en-US" smtClean="0">
                <a:latin typeface="Arial" charset="0"/>
                <a:cs typeface="Arial" charset="0"/>
              </a:rPr>
              <a:pPr/>
              <a:t>5</a:t>
            </a:fld>
            <a:endParaRPr lang="en-US" smtClean="0">
              <a:latin typeface="Arial" charset="0"/>
              <a:cs typeface="Arial" charset="0"/>
            </a:endParaRPr>
          </a:p>
        </p:txBody>
      </p:sp>
      <p:sp>
        <p:nvSpPr>
          <p:cNvPr id="56323" name="Rectangle 2"/>
          <p:cNvSpPr>
            <a:spLocks noGrp="1" noRot="1" noChangeAspect="1" noChangeArrowheads="1" noTextEdit="1"/>
          </p:cNvSpPr>
          <p:nvPr>
            <p:ph type="sldImg"/>
          </p:nvPr>
        </p:nvSpPr>
        <p:spPr>
          <a:xfrm>
            <a:off x="1143000" y="671513"/>
            <a:ext cx="4572000" cy="3429000"/>
          </a:xfrm>
          <a:ln/>
        </p:spPr>
      </p:sp>
      <p:sp>
        <p:nvSpPr>
          <p:cNvPr id="56324" name="Rectangle 3"/>
          <p:cNvSpPr>
            <a:spLocks noGrp="1" noChangeArrowheads="1"/>
          </p:cNvSpPr>
          <p:nvPr>
            <p:ph type="body" idx="1"/>
          </p:nvPr>
        </p:nvSpPr>
        <p:spPr>
          <a:xfrm>
            <a:off x="1061357" y="4168959"/>
            <a:ext cx="5237703" cy="4975041"/>
          </a:xfrm>
          <a:noFill/>
          <a:ln/>
        </p:spPr>
        <p:txBody>
          <a:bodyPr/>
          <a:lstStyle/>
          <a:p>
            <a:pPr eaLnBrk="1" hangingPunct="1">
              <a:spcBef>
                <a:spcPct val="0"/>
              </a:spcBef>
            </a:pPr>
            <a:r>
              <a:rPr lang="en-US" sz="1000" b="1" dirty="0">
                <a:latin typeface="Arial" charset="0"/>
                <a:cs typeface="Arial" charset="0"/>
              </a:rPr>
              <a:t>Key Point</a:t>
            </a:r>
          </a:p>
          <a:p>
            <a:pPr eaLnBrk="1" hangingPunct="1">
              <a:spcBef>
                <a:spcPct val="0"/>
              </a:spcBef>
            </a:pPr>
            <a:endParaRPr lang="en-US" sz="1000" b="1" dirty="0">
              <a:latin typeface="Arial" charset="0"/>
              <a:cs typeface="Arial" charset="0"/>
            </a:endParaRPr>
          </a:p>
          <a:p>
            <a:pPr eaLnBrk="1" hangingPunct="1">
              <a:spcBef>
                <a:spcPct val="0"/>
              </a:spcBef>
            </a:pPr>
            <a:r>
              <a:rPr lang="en-US" sz="1000" b="1" dirty="0" err="1">
                <a:latin typeface="Arial" charset="0"/>
                <a:cs typeface="Arial" charset="0"/>
              </a:rPr>
              <a:t>Oncogenic</a:t>
            </a:r>
            <a:r>
              <a:rPr lang="en-US" sz="1000" b="1" dirty="0">
                <a:latin typeface="Arial" charset="0"/>
                <a:cs typeface="Arial" charset="0"/>
              </a:rPr>
              <a:t> HPV types are the core cause of cervical cancer.</a:t>
            </a:r>
          </a:p>
          <a:p>
            <a:pPr lvl="1" eaLnBrk="1" hangingPunct="1">
              <a:spcBef>
                <a:spcPct val="0"/>
              </a:spcBef>
            </a:pPr>
            <a:endParaRPr lang="en-US" sz="1000" b="1" dirty="0">
              <a:latin typeface="Arial" charset="0"/>
              <a:cs typeface="Arial" charset="0"/>
            </a:endParaRPr>
          </a:p>
          <a:p>
            <a:pPr eaLnBrk="1" hangingPunct="1">
              <a:spcBef>
                <a:spcPct val="0"/>
              </a:spcBef>
            </a:pPr>
            <a:r>
              <a:rPr lang="en-US" sz="1000" b="1" dirty="0">
                <a:latin typeface="Arial" charset="0"/>
                <a:cs typeface="Arial" charset="0"/>
              </a:rPr>
              <a:t>Background</a:t>
            </a:r>
          </a:p>
          <a:p>
            <a:pPr eaLnBrk="1" hangingPunct="1">
              <a:spcBef>
                <a:spcPct val="0"/>
              </a:spcBef>
            </a:pPr>
            <a:r>
              <a:rPr lang="en-US" sz="1000" dirty="0">
                <a:latin typeface="Arial" charset="0"/>
                <a:cs typeface="Arial" charset="0"/>
              </a:rPr>
              <a:t>In a meta-analysis, specific </a:t>
            </a:r>
            <a:r>
              <a:rPr lang="en-US" sz="1000" dirty="0" err="1">
                <a:latin typeface="Arial" charset="0"/>
                <a:cs typeface="Arial" charset="0"/>
              </a:rPr>
              <a:t>oncogenic</a:t>
            </a:r>
            <a:r>
              <a:rPr lang="en-US" sz="1000" dirty="0">
                <a:latin typeface="Arial" charset="0"/>
                <a:cs typeface="Arial" charset="0"/>
              </a:rPr>
              <a:t> HPV types have been identified in 63% to 97% of invasive cervical cancer cases worldwide.</a:t>
            </a:r>
            <a:r>
              <a:rPr lang="en-US" sz="1000" baseline="30000" dirty="0">
                <a:latin typeface="Arial" charset="0"/>
                <a:cs typeface="Arial" charset="0"/>
              </a:rPr>
              <a:t>1</a:t>
            </a:r>
            <a:r>
              <a:rPr lang="en-US" sz="1000" dirty="0">
                <a:latin typeface="Arial" charset="0"/>
                <a:cs typeface="Arial" charset="0"/>
              </a:rPr>
              <a:t> Among 85 studies measuring HPV prevalence in invasive cervical cancer by polymerase chain reaction (PCR)–based assays (N=10,058), HPV 16 was the predominant type in </a:t>
            </a:r>
            <a:r>
              <a:rPr lang="en-US" sz="1000" dirty="0" err="1">
                <a:latin typeface="Arial" charset="0"/>
                <a:cs typeface="Arial" charset="0"/>
              </a:rPr>
              <a:t>squamous</a:t>
            </a:r>
            <a:r>
              <a:rPr lang="en-US" sz="1000" dirty="0">
                <a:latin typeface="Arial" charset="0"/>
                <a:cs typeface="Arial" charset="0"/>
              </a:rPr>
              <a:t> cell carcinoma cases (46%–63%), followed by HPV 18 (10%–14%), 45 (2%–8%), 31 (2%–7%), and 33 (3%–5%), except in Asia, where HPV 58 and 52 were found in 6% and 4% of cases, respectively. In </a:t>
            </a:r>
            <a:r>
              <a:rPr lang="en-US" sz="1000" dirty="0" err="1">
                <a:latin typeface="Arial" charset="0"/>
                <a:cs typeface="Arial" charset="0"/>
              </a:rPr>
              <a:t>adenocarcinoma</a:t>
            </a:r>
            <a:r>
              <a:rPr lang="en-US" sz="1000" dirty="0">
                <a:latin typeface="Arial" charset="0"/>
                <a:cs typeface="Arial" charset="0"/>
              </a:rPr>
              <a:t> and </a:t>
            </a:r>
            <a:r>
              <a:rPr lang="en-US" sz="1000" dirty="0" err="1">
                <a:latin typeface="Arial" charset="0"/>
                <a:cs typeface="Arial" charset="0"/>
              </a:rPr>
              <a:t>adenosquamous</a:t>
            </a:r>
            <a:r>
              <a:rPr lang="en-US" sz="1000" dirty="0">
                <a:latin typeface="Arial" charset="0"/>
                <a:cs typeface="Arial" charset="0"/>
              </a:rPr>
              <a:t>-carcinoma cases, HPV 18 was predominant (37%–41%), followed by type 16 (26%–36%) and type 45 (5%–7%). The overall detection of HPV DNA in invasive cervical cancer was similar in different regions worldwide.</a:t>
            </a:r>
            <a:r>
              <a:rPr lang="en-US" sz="1000" baseline="30000" dirty="0">
                <a:latin typeface="Arial" charset="0"/>
                <a:cs typeface="Arial" charset="0"/>
              </a:rPr>
              <a:t>1</a:t>
            </a:r>
          </a:p>
          <a:p>
            <a:pPr eaLnBrk="1" hangingPunct="1">
              <a:spcBef>
                <a:spcPct val="0"/>
              </a:spcBef>
            </a:pPr>
            <a:endParaRPr lang="en-US" sz="1000" dirty="0">
              <a:latin typeface="Arial" charset="0"/>
              <a:cs typeface="Arial" charset="0"/>
            </a:endParaRPr>
          </a:p>
          <a:p>
            <a:pPr eaLnBrk="1" hangingPunct="1">
              <a:spcBef>
                <a:spcPct val="0"/>
              </a:spcBef>
            </a:pPr>
            <a:r>
              <a:rPr lang="en-US" sz="1000" dirty="0">
                <a:latin typeface="Arial" charset="0"/>
                <a:cs typeface="Arial" charset="0"/>
              </a:rPr>
              <a:t>Due to sample inadequacy or integration events effecting the HPV L1 gene, the target of the PCR-based assay, some projected </a:t>
            </a:r>
            <a:r>
              <a:rPr lang="en-US" sz="1000" dirty="0" err="1">
                <a:latin typeface="Arial" charset="0"/>
                <a:cs typeface="Arial" charset="0"/>
              </a:rPr>
              <a:t>prevalences</a:t>
            </a:r>
            <a:r>
              <a:rPr lang="en-US" sz="1000" dirty="0">
                <a:latin typeface="Arial" charset="0"/>
                <a:cs typeface="Arial" charset="0"/>
              </a:rPr>
              <a:t> may actually be underestimated. </a:t>
            </a:r>
            <a:r>
              <a:rPr lang="en-US" sz="1000" dirty="0" err="1">
                <a:latin typeface="Arial" charset="0"/>
                <a:cs typeface="Arial" charset="0"/>
              </a:rPr>
              <a:t>Walboomers</a:t>
            </a:r>
            <a:r>
              <a:rPr lang="en-US" sz="1000" dirty="0">
                <a:latin typeface="Arial" charset="0"/>
                <a:cs typeface="Arial" charset="0"/>
              </a:rPr>
              <a:t> and colleagues conducted a study to more accurately assess the prevalence of HPV DNA.</a:t>
            </a:r>
            <a:r>
              <a:rPr lang="en-US" sz="1000" baseline="30000" dirty="0">
                <a:latin typeface="Arial" charset="0"/>
                <a:cs typeface="Arial" charset="0"/>
              </a:rPr>
              <a:t>2</a:t>
            </a:r>
            <a:r>
              <a:rPr lang="en-US" sz="1000" dirty="0">
                <a:latin typeface="Arial" charset="0"/>
                <a:cs typeface="Arial" charset="0"/>
              </a:rPr>
              <a:t> A PCR-based test was used; however, in HPV-negative cases, the biopsy was re-analyzed by a sandwich procedure, in which the inner sections of a series of tissue sections were assayed by 3 different HPV PCR assays targeting different open reading frames, while the outer sections were reviewed to verify the presence of malignant cells. Analysis of 932 specimens from women with cervical cancer in 22 countries indicated that worldwide HPV prevalence in cervical carcinomas is 99.7%.</a:t>
            </a:r>
            <a:r>
              <a:rPr lang="en-US" sz="1000" baseline="30000" dirty="0">
                <a:latin typeface="Arial" charset="0"/>
                <a:cs typeface="Arial" charset="0"/>
              </a:rPr>
              <a:t>2</a:t>
            </a:r>
            <a:endParaRPr lang="en-US" sz="1000" dirty="0">
              <a:latin typeface="Arial" charset="0"/>
              <a:cs typeface="Arial" charset="0"/>
            </a:endParaRPr>
          </a:p>
          <a:p>
            <a:pPr eaLnBrk="1" hangingPunct="1">
              <a:spcBef>
                <a:spcPct val="0"/>
              </a:spcBef>
            </a:pPr>
            <a:endParaRPr lang="en-US" sz="1000" b="1" dirty="0">
              <a:latin typeface="Arial" charset="0"/>
              <a:cs typeface="Arial" charset="0"/>
            </a:endParaRPr>
          </a:p>
          <a:p>
            <a:pPr eaLnBrk="1" hangingPunct="1">
              <a:spcBef>
                <a:spcPct val="0"/>
              </a:spcBef>
            </a:pPr>
            <a:r>
              <a:rPr lang="en-US" sz="1000" b="1" dirty="0">
                <a:latin typeface="Arial" charset="0"/>
                <a:cs typeface="Arial" charset="0"/>
              </a:rPr>
              <a:t>References</a:t>
            </a:r>
          </a:p>
          <a:p>
            <a:pPr eaLnBrk="1" hangingPunct="1">
              <a:spcBef>
                <a:spcPct val="0"/>
              </a:spcBef>
            </a:pPr>
            <a:r>
              <a:rPr lang="en-US" sz="1000" dirty="0">
                <a:latin typeface="Arial" charset="0"/>
                <a:cs typeface="Arial" charset="0"/>
              </a:rPr>
              <a:t>1. Clifford GM, Smith JS, Plummer M, </a:t>
            </a:r>
            <a:r>
              <a:rPr lang="en-US" sz="1000" dirty="0" err="1">
                <a:latin typeface="Arial" charset="0"/>
                <a:cs typeface="Arial" charset="0"/>
              </a:rPr>
              <a:t>Muñoz</a:t>
            </a:r>
            <a:r>
              <a:rPr lang="en-US" sz="1000" dirty="0">
                <a:latin typeface="Arial" charset="0"/>
                <a:cs typeface="Arial" charset="0"/>
              </a:rPr>
              <a:t> N, </a:t>
            </a:r>
            <a:r>
              <a:rPr lang="en-US" sz="1000" dirty="0" err="1">
                <a:latin typeface="Arial" charset="0"/>
                <a:cs typeface="Arial" charset="0"/>
              </a:rPr>
              <a:t>Franceschi</a:t>
            </a:r>
            <a:r>
              <a:rPr lang="en-US" sz="1000" dirty="0">
                <a:latin typeface="Arial" charset="0"/>
                <a:cs typeface="Arial" charset="0"/>
              </a:rPr>
              <a:t> S. Human </a:t>
            </a:r>
            <a:r>
              <a:rPr lang="en-US" sz="1000" dirty="0" err="1">
                <a:latin typeface="Arial" charset="0"/>
                <a:cs typeface="Arial" charset="0"/>
              </a:rPr>
              <a:t>papillomavirus</a:t>
            </a:r>
            <a:r>
              <a:rPr lang="en-US" sz="1000" dirty="0">
                <a:latin typeface="Arial" charset="0"/>
                <a:cs typeface="Arial" charset="0"/>
              </a:rPr>
              <a:t> types in invasive cervical cancer worldwide: A meta-analysis. </a:t>
            </a:r>
            <a:r>
              <a:rPr lang="en-US" sz="1000" i="1" dirty="0">
                <a:latin typeface="Arial" charset="0"/>
                <a:cs typeface="Arial" charset="0"/>
              </a:rPr>
              <a:t>Br J Cancer</a:t>
            </a:r>
            <a:r>
              <a:rPr lang="en-US" sz="1000" dirty="0">
                <a:latin typeface="Arial" charset="0"/>
                <a:cs typeface="Arial" charset="0"/>
              </a:rPr>
              <a:t>. 2003;88:63–73. </a:t>
            </a:r>
          </a:p>
          <a:p>
            <a:pPr eaLnBrk="1" hangingPunct="1">
              <a:spcBef>
                <a:spcPct val="0"/>
              </a:spcBef>
            </a:pPr>
            <a:r>
              <a:rPr lang="en-US" sz="1000" dirty="0">
                <a:latin typeface="Arial" charset="0"/>
                <a:cs typeface="Arial" charset="0"/>
              </a:rPr>
              <a:t>2. </a:t>
            </a:r>
            <a:r>
              <a:rPr lang="en-US" sz="1000" dirty="0" err="1">
                <a:latin typeface="Arial" charset="0"/>
                <a:cs typeface="Arial" charset="0"/>
              </a:rPr>
              <a:t>Walboomers</a:t>
            </a:r>
            <a:r>
              <a:rPr lang="en-US" sz="1000" dirty="0">
                <a:latin typeface="Arial" charset="0"/>
                <a:cs typeface="Arial" charset="0"/>
              </a:rPr>
              <a:t> JM, Jacobs MV, Manos MM, et al. Human </a:t>
            </a:r>
            <a:r>
              <a:rPr lang="en-US" sz="1000" dirty="0" err="1">
                <a:latin typeface="Arial" charset="0"/>
                <a:cs typeface="Arial" charset="0"/>
              </a:rPr>
              <a:t>papillomavirus</a:t>
            </a:r>
            <a:r>
              <a:rPr lang="en-US" sz="1000" dirty="0">
                <a:latin typeface="Arial" charset="0"/>
                <a:cs typeface="Arial" charset="0"/>
              </a:rPr>
              <a:t> is a necessary cause of invasive cervical cancer worldwide. </a:t>
            </a:r>
            <a:r>
              <a:rPr lang="en-US" sz="1000" i="1" dirty="0">
                <a:latin typeface="Arial" charset="0"/>
                <a:cs typeface="Arial" charset="0"/>
              </a:rPr>
              <a:t>J </a:t>
            </a:r>
            <a:r>
              <a:rPr lang="en-US" sz="1000" i="1" dirty="0" err="1">
                <a:latin typeface="Arial" charset="0"/>
                <a:cs typeface="Arial" charset="0"/>
              </a:rPr>
              <a:t>Pathol</a:t>
            </a:r>
            <a:r>
              <a:rPr lang="en-US" sz="1000" dirty="0">
                <a:latin typeface="Arial" charset="0"/>
                <a:cs typeface="Arial" charset="0"/>
              </a:rPr>
              <a:t>. 1999;189:12–19.</a:t>
            </a:r>
          </a:p>
          <a:p>
            <a:pPr eaLnBrk="1" hangingPunct="1">
              <a:spcBef>
                <a:spcPct val="0"/>
              </a:spcBef>
            </a:pPr>
            <a:endParaRPr lang="en-US" sz="1000" dirty="0">
              <a:latin typeface="Arial" charset="0"/>
              <a:cs typeface="Arial" charset="0"/>
            </a:endParaRPr>
          </a:p>
        </p:txBody>
      </p:sp>
      <p:sp>
        <p:nvSpPr>
          <p:cNvPr id="56325" name="Text Box 4"/>
          <p:cNvSpPr txBox="1">
            <a:spLocks noChangeArrowheads="1"/>
          </p:cNvSpPr>
          <p:nvPr/>
        </p:nvSpPr>
        <p:spPr bwMode="auto">
          <a:xfrm>
            <a:off x="95774" y="6250289"/>
            <a:ext cx="846259" cy="1201096"/>
          </a:xfrm>
          <a:prstGeom prst="rect">
            <a:avLst/>
          </a:prstGeom>
          <a:noFill/>
          <a:ln w="9525">
            <a:solidFill>
              <a:schemeClr val="tx1"/>
            </a:solidFill>
            <a:miter lim="800000"/>
            <a:headEnd/>
            <a:tailEnd/>
          </a:ln>
        </p:spPr>
        <p:txBody>
          <a:bodyPr lIns="92196" tIns="46100" rIns="92196" bIns="46100">
            <a:spAutoFit/>
          </a:bodyPr>
          <a:lstStyle/>
          <a:p>
            <a:pPr defTabSz="923010"/>
            <a:r>
              <a:rPr lang="en-US" sz="900" dirty="0"/>
              <a:t>2/</a:t>
            </a:r>
            <a:r>
              <a:rPr lang="en-US" sz="900" dirty="0" err="1"/>
              <a:t>Walboomers</a:t>
            </a:r>
            <a:r>
              <a:rPr lang="en-US" sz="900" dirty="0"/>
              <a:t>/p. 12/ abstract/ </a:t>
            </a:r>
            <a:r>
              <a:rPr lang="en-US" sz="900" dirty="0" err="1"/>
              <a:t>col</a:t>
            </a:r>
            <a:r>
              <a:rPr lang="en-US" sz="900" dirty="0"/>
              <a:t> 1 /¶1; </a:t>
            </a:r>
            <a:r>
              <a:rPr lang="en-US" sz="900" dirty="0" err="1"/>
              <a:t>col</a:t>
            </a:r>
            <a:r>
              <a:rPr lang="en-US" sz="900" dirty="0"/>
              <a:t> 2/¶2;  p. 13/</a:t>
            </a:r>
            <a:r>
              <a:rPr lang="en-US" sz="900" dirty="0" err="1"/>
              <a:t>col</a:t>
            </a:r>
            <a:r>
              <a:rPr lang="en-US" sz="900" dirty="0"/>
              <a:t> 2 /¶7; p. 18/</a:t>
            </a:r>
            <a:r>
              <a:rPr lang="en-US" sz="900" dirty="0" err="1"/>
              <a:t>col</a:t>
            </a:r>
            <a:r>
              <a:rPr lang="en-US" sz="900" dirty="0"/>
              <a:t> 1 /¶1.</a:t>
            </a:r>
          </a:p>
        </p:txBody>
      </p:sp>
      <p:sp>
        <p:nvSpPr>
          <p:cNvPr id="56326" name="Text Box 5"/>
          <p:cNvSpPr txBox="1">
            <a:spLocks noChangeArrowheads="1"/>
          </p:cNvSpPr>
          <p:nvPr/>
        </p:nvSpPr>
        <p:spPr bwMode="auto">
          <a:xfrm>
            <a:off x="81643" y="5193881"/>
            <a:ext cx="874521" cy="506950"/>
          </a:xfrm>
          <a:prstGeom prst="rect">
            <a:avLst/>
          </a:prstGeom>
          <a:noFill/>
          <a:ln w="9525">
            <a:solidFill>
              <a:schemeClr val="tx1"/>
            </a:solidFill>
            <a:miter lim="800000"/>
            <a:headEnd/>
            <a:tailEnd/>
          </a:ln>
        </p:spPr>
        <p:txBody>
          <a:bodyPr lIns="92196" tIns="46100" rIns="92196" bIns="46100">
            <a:spAutoFit/>
          </a:bodyPr>
          <a:lstStyle/>
          <a:p>
            <a:pPr defTabSz="923010"/>
            <a:r>
              <a:rPr lang="en-US" sz="900" dirty="0"/>
              <a:t>1/Clifford/p. 63/abstract/</a:t>
            </a:r>
            <a:br>
              <a:rPr lang="en-US" sz="900" dirty="0"/>
            </a:br>
            <a:r>
              <a:rPr lang="en-US" sz="900" dirty="0"/>
              <a:t>calculation</a:t>
            </a:r>
          </a:p>
        </p:txBody>
      </p:sp>
      <p:sp>
        <p:nvSpPr>
          <p:cNvPr id="56327" name="Text Box 6"/>
          <p:cNvSpPr txBox="1">
            <a:spLocks noChangeArrowheads="1"/>
          </p:cNvSpPr>
          <p:nvPr/>
        </p:nvSpPr>
        <p:spPr bwMode="auto">
          <a:xfrm>
            <a:off x="5752682" y="2205707"/>
            <a:ext cx="1059788" cy="681723"/>
          </a:xfrm>
          <a:prstGeom prst="rect">
            <a:avLst/>
          </a:prstGeom>
          <a:noFill/>
          <a:ln w="9525">
            <a:solidFill>
              <a:schemeClr val="tx1"/>
            </a:solidFill>
            <a:miter lim="800000"/>
            <a:headEnd/>
            <a:tailEnd/>
          </a:ln>
        </p:spPr>
        <p:txBody>
          <a:bodyPr lIns="92196" tIns="46100" rIns="92196" bIns="46100">
            <a:spAutoFit/>
          </a:bodyPr>
          <a:lstStyle/>
          <a:p>
            <a:pPr defTabSz="923010" eaLnBrk="0" hangingPunct="0">
              <a:lnSpc>
                <a:spcPct val="80000"/>
              </a:lnSpc>
              <a:spcBef>
                <a:spcPct val="25000"/>
              </a:spcBef>
              <a:buClr>
                <a:srgbClr val="4397C7"/>
              </a:buClr>
              <a:buSzPct val="90000"/>
            </a:pPr>
            <a:r>
              <a:rPr lang="en-US" sz="900" dirty="0"/>
              <a:t>2/</a:t>
            </a:r>
            <a:r>
              <a:rPr lang="en-US" sz="900" dirty="0" err="1"/>
              <a:t>Walboomers</a:t>
            </a:r>
            <a:r>
              <a:rPr lang="en-US" sz="900" dirty="0"/>
              <a:t>/</a:t>
            </a:r>
          </a:p>
          <a:p>
            <a:pPr defTabSz="923010" eaLnBrk="0" hangingPunct="0">
              <a:lnSpc>
                <a:spcPct val="80000"/>
              </a:lnSpc>
              <a:spcBef>
                <a:spcPct val="25000"/>
              </a:spcBef>
              <a:buClr>
                <a:srgbClr val="4397C7"/>
              </a:buClr>
              <a:buSzPct val="90000"/>
            </a:pPr>
            <a:r>
              <a:rPr lang="en-US" sz="900" dirty="0"/>
              <a:t>p. 12/abstract; </a:t>
            </a:r>
            <a:r>
              <a:rPr lang="en-US" sz="900" dirty="0" err="1"/>
              <a:t>col</a:t>
            </a:r>
            <a:r>
              <a:rPr lang="en-US" sz="900" dirty="0"/>
              <a:t> 1 /¶1; </a:t>
            </a:r>
            <a:r>
              <a:rPr lang="en-US" sz="900" dirty="0" err="1"/>
              <a:t>col</a:t>
            </a:r>
            <a:r>
              <a:rPr lang="en-US" sz="900" dirty="0"/>
              <a:t> 2/ ¶2; p. 13 /</a:t>
            </a:r>
            <a:r>
              <a:rPr lang="en-US" sz="900" dirty="0" err="1"/>
              <a:t>col</a:t>
            </a:r>
            <a:r>
              <a:rPr lang="en-US" sz="900" dirty="0"/>
              <a:t> 2 /¶7;   p. 18/</a:t>
            </a:r>
            <a:r>
              <a:rPr lang="en-US" sz="900" dirty="0" err="1"/>
              <a:t>col</a:t>
            </a:r>
            <a:r>
              <a:rPr lang="en-US" sz="900" dirty="0"/>
              <a:t> 1 /¶1.</a:t>
            </a:r>
          </a:p>
        </p:txBody>
      </p:sp>
      <p:sp>
        <p:nvSpPr>
          <p:cNvPr id="56328" name="Text Box 7"/>
          <p:cNvSpPr txBox="1">
            <a:spLocks noChangeArrowheads="1"/>
          </p:cNvSpPr>
          <p:nvPr/>
        </p:nvSpPr>
        <p:spPr bwMode="auto">
          <a:xfrm>
            <a:off x="5760532" y="1801091"/>
            <a:ext cx="1059787" cy="318025"/>
          </a:xfrm>
          <a:prstGeom prst="rect">
            <a:avLst/>
          </a:prstGeom>
          <a:noFill/>
          <a:ln w="9525">
            <a:solidFill>
              <a:schemeClr val="tx1"/>
            </a:solidFill>
            <a:miter lim="800000"/>
            <a:headEnd/>
            <a:tailEnd/>
          </a:ln>
        </p:spPr>
        <p:txBody>
          <a:bodyPr lIns="92196" tIns="46100" rIns="92196" bIns="46100">
            <a:spAutoFit/>
          </a:bodyPr>
          <a:lstStyle/>
          <a:p>
            <a:pPr defTabSz="923010" eaLnBrk="0" hangingPunct="0">
              <a:lnSpc>
                <a:spcPct val="80000"/>
              </a:lnSpc>
              <a:spcBef>
                <a:spcPct val="25000"/>
              </a:spcBef>
              <a:buClr>
                <a:srgbClr val="4397C7"/>
              </a:buClr>
              <a:buSzPct val="90000"/>
            </a:pPr>
            <a:r>
              <a:rPr lang="en-US" sz="900" dirty="0"/>
              <a:t>2/</a:t>
            </a:r>
            <a:r>
              <a:rPr lang="en-US" sz="900" dirty="0" err="1"/>
              <a:t>Walboomers</a:t>
            </a:r>
            <a:r>
              <a:rPr lang="en-US" sz="900" dirty="0"/>
              <a:t>/p. 12/title; abstract.</a:t>
            </a:r>
          </a:p>
        </p:txBody>
      </p:sp>
      <p:sp>
        <p:nvSpPr>
          <p:cNvPr id="56329" name="Text Box 8"/>
          <p:cNvSpPr txBox="1">
            <a:spLocks noChangeArrowheads="1"/>
          </p:cNvSpPr>
          <p:nvPr/>
        </p:nvSpPr>
        <p:spPr bwMode="auto">
          <a:xfrm>
            <a:off x="5749541" y="1379157"/>
            <a:ext cx="1059788" cy="352661"/>
          </a:xfrm>
          <a:prstGeom prst="rect">
            <a:avLst/>
          </a:prstGeom>
          <a:noFill/>
          <a:ln w="9525">
            <a:solidFill>
              <a:schemeClr val="tx1"/>
            </a:solidFill>
            <a:miter lim="800000"/>
            <a:headEnd/>
            <a:tailEnd/>
          </a:ln>
        </p:spPr>
        <p:txBody>
          <a:bodyPr lIns="92196" tIns="46100" rIns="92196" bIns="46100">
            <a:spAutoFit/>
          </a:bodyPr>
          <a:lstStyle/>
          <a:p>
            <a:pPr defTabSz="923010" eaLnBrk="0" hangingPunct="0">
              <a:lnSpc>
                <a:spcPct val="80000"/>
              </a:lnSpc>
              <a:spcBef>
                <a:spcPct val="25000"/>
              </a:spcBef>
              <a:buClr>
                <a:srgbClr val="4397C7"/>
              </a:buClr>
              <a:buSzPct val="90000"/>
            </a:pPr>
            <a:r>
              <a:rPr lang="en-US" sz="900" dirty="0"/>
              <a:t>1/</a:t>
            </a:r>
            <a:r>
              <a:rPr lang="en-US" sz="900" dirty="0" err="1"/>
              <a:t>Muñoz</a:t>
            </a:r>
            <a:r>
              <a:rPr lang="en-US" sz="900" dirty="0"/>
              <a:t>/</a:t>
            </a:r>
          </a:p>
          <a:p>
            <a:pPr defTabSz="923010" eaLnBrk="0" hangingPunct="0">
              <a:lnSpc>
                <a:spcPct val="80000"/>
              </a:lnSpc>
              <a:spcBef>
                <a:spcPct val="25000"/>
              </a:spcBef>
              <a:buClr>
                <a:srgbClr val="4397C7"/>
              </a:buClr>
              <a:buSzPct val="90000"/>
            </a:pPr>
            <a:r>
              <a:rPr lang="en-US" sz="900" dirty="0"/>
              <a:t>p. 519/</a:t>
            </a:r>
            <a:r>
              <a:rPr lang="en-US" sz="900" dirty="0" err="1"/>
              <a:t>col</a:t>
            </a:r>
            <a:r>
              <a:rPr lang="en-US" sz="900" dirty="0"/>
              <a:t> 1/¶1.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442623-9B76-4770-9FFF-B32F30AF3028}" type="slidenum">
              <a:rPr lang="en-US"/>
              <a:pPr/>
              <a:t>17</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533E8C-F43D-4C18-ADC1-AA0E391E8ACD}" type="slidenum">
              <a:rPr lang="en-US"/>
              <a:pPr/>
              <a:t>18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A7BB17-0045-4C21-97AD-DBA80DE9C619}" type="slidenum">
              <a:rPr lang="en-US"/>
              <a:pPr/>
              <a:t>19</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b="1">
                <a:solidFill>
                  <a:srgbClr val="000080"/>
                </a:solidFill>
              </a:rPr>
              <a:t>HPV Vaccines</a:t>
            </a:r>
          </a:p>
          <a:p>
            <a:r>
              <a:rPr lang="en-US" b="1"/>
              <a:t>ASCCP’s “Educate the Educators” Slide Set </a:t>
            </a:r>
            <a:endParaRPr lang="en-US" b="1">
              <a:solidFill>
                <a:schemeClr val="tx1"/>
              </a:solidFill>
            </a:endParaRPr>
          </a:p>
          <a:p>
            <a:endParaRPr lang="en-US" i="0">
              <a:solidFill>
                <a:schemeClr val="tx1"/>
              </a:solidFill>
            </a:endParaRPr>
          </a:p>
        </p:txBody>
      </p:sp>
      <p:sp>
        <p:nvSpPr>
          <p:cNvPr id="5" name="Rectangle 7"/>
          <p:cNvSpPr>
            <a:spLocks noGrp="1" noChangeArrowheads="1"/>
          </p:cNvSpPr>
          <p:nvPr>
            <p:ph type="sldNum" sz="quarter" idx="5"/>
          </p:nvPr>
        </p:nvSpPr>
        <p:spPr>
          <a:ln/>
        </p:spPr>
        <p:txBody>
          <a:bodyPr/>
          <a:lstStyle/>
          <a:p>
            <a:r>
              <a:rPr lang="en-US"/>
              <a:t>   </a:t>
            </a:r>
            <a:r>
              <a:rPr lang="en-US" b="1">
                <a:solidFill>
                  <a:srgbClr val="A50021"/>
                </a:solidFill>
                <a:latin typeface="Arial" charset="0"/>
              </a:rPr>
              <a:t>SLIDE # </a:t>
            </a:r>
            <a:fld id="{33076718-8B78-4200-B61A-17D1E2529756}" type="slidenum">
              <a:rPr lang="en-US" b="1">
                <a:solidFill>
                  <a:srgbClr val="A50021"/>
                </a:solidFill>
                <a:latin typeface="Arial" charset="0"/>
              </a:rPr>
              <a:pPr/>
              <a:t>22</a:t>
            </a:fld>
            <a:endParaRPr lang="en-US" b="1">
              <a:solidFill>
                <a:srgbClr val="A50021"/>
              </a:solidFill>
              <a:latin typeface="Arial" charset="0"/>
            </a:endParaRPr>
          </a:p>
        </p:txBody>
      </p:sp>
      <p:sp>
        <p:nvSpPr>
          <p:cNvPr id="2078724" name="Rectangle 4"/>
          <p:cNvSpPr>
            <a:spLocks noGrp="1" noRot="1" noChangeAspect="1" noChangeArrowheads="1" noTextEdit="1"/>
          </p:cNvSpPr>
          <p:nvPr>
            <p:ph type="sldImg"/>
          </p:nvPr>
        </p:nvSpPr>
        <p:spPr>
          <a:ln/>
        </p:spPr>
      </p:sp>
      <p:sp>
        <p:nvSpPr>
          <p:cNvPr id="2078725" name="Rectangle 5"/>
          <p:cNvSpPr>
            <a:spLocks noGrp="1" noChangeArrowheads="1"/>
          </p:cNvSpPr>
          <p:nvPr>
            <p:ph type="body" idx="1"/>
          </p:nvPr>
        </p:nvSpPr>
        <p:spPr/>
        <p:txBody>
          <a:bodyPr/>
          <a:lstStyle/>
          <a:p>
            <a:r>
              <a:rPr lang="en-US"/>
              <a:t>So in summary it is clear that almost all sexually active women become exposed to HPV shortly after initiating sexually activity and that many if not most of these women will have low-grade cytological and histological abnormalities due to the cytopathic effects of HPV.   However, the majority of these infections are self-limited transient infections and have little clinical significance.  Only a small proportion of infected women will develop a persistent HPV infection.  These are the women at risk for developing high-grade cervical precursors and for going on to develop invasive cervical cancer.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BBF519-2ED0-4F8E-AEA2-C1363F12ACFC}" type="slidenum">
              <a:rPr lang="ar-SA"/>
              <a:pPr/>
              <a:t>26</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53675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78D95CB-3CE9-43F6-96D2-C82AC3A651AB}" type="slidenum">
              <a:rPr lang="en-US">
                <a:latin typeface="Arial" pitchFamily="34" charset="0"/>
                <a:cs typeface="Arial" pitchFamily="34" charset="0"/>
              </a:rPr>
              <a:pPr/>
              <a:t>28</a:t>
            </a:fld>
            <a:endParaRPr lang="en-US">
              <a:latin typeface="Arial" pitchFamily="34" charset="0"/>
              <a:cs typeface="Arial"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fa-IR"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0E3EEB2E-A02B-4CE2-B0E0-3354FF23ACCB}" type="slidenum">
              <a:rPr lang="en-US">
                <a:latin typeface="Arial" pitchFamily="34" charset="0"/>
                <a:cs typeface="Arial" pitchFamily="34" charset="0"/>
              </a:rPr>
              <a:pPr/>
              <a:t>29</a:t>
            </a:fld>
            <a:endParaRPr lang="en-US">
              <a:latin typeface="Arial" pitchFamily="34" charset="0"/>
              <a:cs typeface="Arial"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fa-IR"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E425C44D-CF56-4167-B542-C6DF24DE95EB}" type="slidenum">
              <a:rPr lang="en-US">
                <a:latin typeface="Arial" pitchFamily="34" charset="0"/>
                <a:cs typeface="Arial" pitchFamily="34" charset="0"/>
              </a:rPr>
              <a:pPr/>
              <a:t>31</a:t>
            </a:fld>
            <a:endParaRPr lang="en-US">
              <a:latin typeface="Arial" pitchFamily="34" charset="0"/>
              <a:cs typeface="Arial"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fa-IR"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F1A40FB-1137-44AF-B983-B49F7E25900E}" type="slidenum">
              <a:rPr lang="en-US">
                <a:latin typeface="Arial" pitchFamily="34" charset="0"/>
                <a:cs typeface="Arial" pitchFamily="34" charset="0"/>
              </a:rPr>
              <a:pPr/>
              <a:t>32</a:t>
            </a:fld>
            <a:endParaRPr lang="en-US">
              <a:latin typeface="Arial" pitchFamily="34" charset="0"/>
              <a:cs typeface="Arial"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fa-IR"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D31847E-DF67-465C-8161-4CDD134FAD7C}" type="slidenum">
              <a:rPr lang="en-US">
                <a:latin typeface="Arial" pitchFamily="34" charset="0"/>
                <a:cs typeface="Arial" pitchFamily="34" charset="0"/>
              </a:rPr>
              <a:pPr/>
              <a:t>33</a:t>
            </a:fld>
            <a:endParaRPr lang="en-US">
              <a:latin typeface="Arial" pitchFamily="34" charset="0"/>
              <a:cs typeface="Arial"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fa-IR"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95BF2F-8B94-49CF-88D1-0F7852E506B2}" type="slidenum">
              <a:rPr lang="en-US"/>
              <a:pPr/>
              <a:t>9</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85075E29-98A3-40DD-8556-6D16AB824512}" type="slidenum">
              <a:rPr lang="en-US">
                <a:latin typeface="Arial" pitchFamily="34" charset="0"/>
                <a:cs typeface="Arial" pitchFamily="34" charset="0"/>
              </a:rPr>
              <a:pPr/>
              <a:t>34</a:t>
            </a:fld>
            <a:endParaRPr lang="en-US">
              <a:latin typeface="Arial" pitchFamily="34" charset="0"/>
              <a:cs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fa-IR"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8036F49-165B-485A-9B01-4982249FE8F4}" type="slidenum">
              <a:rPr lang="en-US">
                <a:latin typeface="Arial" pitchFamily="34" charset="0"/>
                <a:cs typeface="Arial" pitchFamily="34" charset="0"/>
              </a:rPr>
              <a:pPr/>
              <a:t>35</a:t>
            </a:fld>
            <a:endParaRPr lang="en-US">
              <a:latin typeface="Arial" pitchFamily="34" charset="0"/>
              <a:cs typeface="Arial"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fa-IR"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32552DB4-F134-460F-8B45-3DF8AFB50B39}" type="slidenum">
              <a:rPr lang="en-US">
                <a:latin typeface="Arial" pitchFamily="34" charset="0"/>
                <a:cs typeface="Arial" pitchFamily="34" charset="0"/>
              </a:rPr>
              <a:pPr/>
              <a:t>36</a:t>
            </a:fld>
            <a:endParaRPr lang="en-US">
              <a:latin typeface="Arial" pitchFamily="34" charset="0"/>
              <a:cs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fa-IR"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7B2CB46F-73C0-40EA-8FC2-17E3AFCF2A0C}" type="slidenum">
              <a:rPr lang="en-US">
                <a:latin typeface="Arial" pitchFamily="34" charset="0"/>
                <a:cs typeface="Arial" pitchFamily="34" charset="0"/>
              </a:rPr>
              <a:pPr/>
              <a:t>37</a:t>
            </a:fld>
            <a:endParaRPr lang="en-US">
              <a:latin typeface="Arial" pitchFamily="34" charset="0"/>
              <a:cs typeface="Arial"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fa-IR"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5CD1806-55DD-4F64-9EB3-64E9A0F06132}" type="slidenum">
              <a:rPr lang="en-US">
                <a:latin typeface="Arial" pitchFamily="34" charset="0"/>
                <a:cs typeface="Arial" pitchFamily="34" charset="0"/>
              </a:rPr>
              <a:pPr/>
              <a:t>38</a:t>
            </a:fld>
            <a:endParaRPr lang="en-US">
              <a:latin typeface="Arial" pitchFamily="34" charset="0"/>
              <a:cs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fa-IR"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0FDBFF2-0899-4F8F-9E1E-E6335A5824E6}" type="slidenum">
              <a:rPr lang="en-US">
                <a:latin typeface="Arial" pitchFamily="34" charset="0"/>
                <a:cs typeface="Arial" pitchFamily="34" charset="0"/>
              </a:rPr>
              <a:pPr/>
              <a:t>39</a:t>
            </a:fld>
            <a:endParaRPr lang="en-US">
              <a:latin typeface="Arial" pitchFamily="34" charset="0"/>
              <a:cs typeface="Arial"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fa-IR"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45BE3B32-39E8-4EA0-B81E-D250F27D73A1}" type="slidenum">
              <a:rPr lang="en-US">
                <a:latin typeface="Arial" pitchFamily="34" charset="0"/>
                <a:cs typeface="Arial" pitchFamily="34" charset="0"/>
              </a:rPr>
              <a:pPr/>
              <a:t>40</a:t>
            </a:fld>
            <a:endParaRPr lang="en-US">
              <a:latin typeface="Arial" pitchFamily="34" charset="0"/>
              <a:cs typeface="Arial"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fa-IR"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9037C7D-0A17-4E59-B8D6-BA4E49CF7F3F}" type="slidenum">
              <a:rPr lang="en-US">
                <a:latin typeface="Arial" pitchFamily="34" charset="0"/>
                <a:cs typeface="Arial" pitchFamily="34" charset="0"/>
              </a:rPr>
              <a:pPr/>
              <a:t>41</a:t>
            </a:fld>
            <a:endParaRPr lang="en-US">
              <a:latin typeface="Arial" pitchFamily="34" charset="0"/>
              <a:cs typeface="Arial" pitchFamily="34"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fa-IR"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2BCBC2B9-ACAA-4525-9279-59F19928D65B}" type="slidenum">
              <a:rPr lang="en-US">
                <a:latin typeface="Arial" pitchFamily="34" charset="0"/>
                <a:cs typeface="Arial" pitchFamily="34" charset="0"/>
              </a:rPr>
              <a:pPr/>
              <a:t>42</a:t>
            </a:fld>
            <a:endParaRPr lang="en-US">
              <a:latin typeface="Arial" pitchFamily="34" charset="0"/>
              <a:cs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fa-IR"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C52AAB38-B0E3-4CD1-BECA-27C7C63A0EA5}" type="slidenum">
              <a:rPr lang="en-US">
                <a:latin typeface="Arial" pitchFamily="34" charset="0"/>
                <a:cs typeface="Arial" pitchFamily="34" charset="0"/>
              </a:rPr>
              <a:pPr/>
              <a:t>44</a:t>
            </a:fld>
            <a:endParaRPr lang="en-US">
              <a:latin typeface="Arial" pitchFamily="34" charset="0"/>
              <a:cs typeface="Arial"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fa-IR"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80BC764-3B73-4A91-BB0A-324141E3F9D6}" type="slidenum">
              <a:rPr lang="en-US" smtClean="0">
                <a:latin typeface="Arial" charset="0"/>
                <a:cs typeface="Arial" charset="0"/>
              </a:rPr>
              <a:pPr/>
              <a:t>10</a:t>
            </a:fld>
            <a:endParaRPr lang="en-US" smtClean="0">
              <a:latin typeface="Arial" charset="0"/>
              <a:cs typeface="Arial" charset="0"/>
            </a:endParaRPr>
          </a:p>
        </p:txBody>
      </p:sp>
      <p:sp>
        <p:nvSpPr>
          <p:cNvPr id="44035" name="Rectangle 2"/>
          <p:cNvSpPr>
            <a:spLocks noGrp="1" noRot="1" noChangeAspect="1" noChangeArrowheads="1" noTextEdit="1"/>
          </p:cNvSpPr>
          <p:nvPr>
            <p:ph type="sldImg"/>
          </p:nvPr>
        </p:nvSpPr>
        <p:spPr>
          <a:xfrm>
            <a:off x="1139825" y="684213"/>
            <a:ext cx="4572000" cy="3429000"/>
          </a:xfrm>
          <a:ln/>
        </p:spPr>
      </p:sp>
      <p:sp>
        <p:nvSpPr>
          <p:cNvPr id="44036" name="Rectangle 3"/>
          <p:cNvSpPr>
            <a:spLocks noGrp="1" noChangeArrowheads="1"/>
          </p:cNvSpPr>
          <p:nvPr>
            <p:ph type="body" idx="1"/>
          </p:nvPr>
        </p:nvSpPr>
        <p:spPr>
          <a:xfrm>
            <a:off x="1056648" y="4191000"/>
            <a:ext cx="4895431" cy="4705823"/>
          </a:xfrm>
          <a:noFill/>
          <a:ln/>
        </p:spPr>
        <p:txBody>
          <a:bodyPr/>
          <a:lstStyle/>
          <a:p>
            <a:pPr eaLnBrk="1" hangingPunct="1">
              <a:spcBef>
                <a:spcPct val="0"/>
              </a:spcBef>
            </a:pPr>
            <a:r>
              <a:rPr lang="en-US" sz="1000" b="1" dirty="0">
                <a:latin typeface="Arial" charset="0"/>
                <a:cs typeface="Arial" charset="0"/>
              </a:rPr>
              <a:t>Key Point </a:t>
            </a:r>
          </a:p>
          <a:p>
            <a:pPr eaLnBrk="1" hangingPunct="1">
              <a:spcBef>
                <a:spcPct val="0"/>
              </a:spcBef>
            </a:pPr>
            <a:endParaRPr lang="en-US" sz="1000" b="1" dirty="0">
              <a:latin typeface="Arial" charset="0"/>
              <a:cs typeface="Arial" charset="0"/>
            </a:endParaRPr>
          </a:p>
          <a:p>
            <a:pPr eaLnBrk="1" hangingPunct="1">
              <a:spcBef>
                <a:spcPct val="0"/>
              </a:spcBef>
            </a:pPr>
            <a:r>
              <a:rPr lang="en-US" sz="1000" b="1" dirty="0">
                <a:latin typeface="Arial" charset="0"/>
                <a:cs typeface="Arial" charset="0"/>
              </a:rPr>
              <a:t>There are many different types of human </a:t>
            </a:r>
            <a:r>
              <a:rPr lang="en-US" sz="1000" b="1" dirty="0" err="1">
                <a:latin typeface="Arial" charset="0"/>
                <a:cs typeface="Arial" charset="0"/>
              </a:rPr>
              <a:t>papillomavirus</a:t>
            </a:r>
            <a:r>
              <a:rPr lang="en-US" sz="1000" b="1" dirty="0">
                <a:latin typeface="Arial" charset="0"/>
                <a:cs typeface="Arial" charset="0"/>
              </a:rPr>
              <a:t> (HPV); globally, of the ~15–20 </a:t>
            </a:r>
            <a:r>
              <a:rPr lang="en-US" sz="1000" b="1" dirty="0" err="1">
                <a:latin typeface="Arial" charset="0"/>
                <a:cs typeface="Arial" charset="0"/>
              </a:rPr>
              <a:t>oncogenic</a:t>
            </a:r>
            <a:r>
              <a:rPr lang="en-US" sz="1000" b="1" dirty="0">
                <a:latin typeface="Arial" charset="0"/>
                <a:cs typeface="Arial" charset="0"/>
              </a:rPr>
              <a:t> types, HPV 16 and HPV 18 account for more than 10% of cervical cancers.</a:t>
            </a:r>
          </a:p>
          <a:p>
            <a:pPr eaLnBrk="1" hangingPunct="1">
              <a:spcBef>
                <a:spcPct val="0"/>
              </a:spcBef>
            </a:pPr>
            <a:endParaRPr lang="en-US" sz="1000" b="1" dirty="0">
              <a:latin typeface="Arial" charset="0"/>
              <a:cs typeface="Arial" charset="0"/>
            </a:endParaRPr>
          </a:p>
          <a:p>
            <a:pPr eaLnBrk="1" hangingPunct="1">
              <a:spcBef>
                <a:spcPct val="0"/>
              </a:spcBef>
            </a:pPr>
            <a:r>
              <a:rPr lang="en-US" sz="1000" b="1" dirty="0">
                <a:latin typeface="Arial" charset="0"/>
                <a:cs typeface="Arial" charset="0"/>
              </a:rPr>
              <a:t>Background</a:t>
            </a:r>
          </a:p>
          <a:p>
            <a:pPr eaLnBrk="1" hangingPunct="1">
              <a:spcBef>
                <a:spcPct val="0"/>
              </a:spcBef>
            </a:pPr>
            <a:r>
              <a:rPr lang="en-US" sz="1000" dirty="0" err="1">
                <a:latin typeface="Arial" charset="0"/>
                <a:cs typeface="Arial" charset="0"/>
              </a:rPr>
              <a:t>Papillomaviruses</a:t>
            </a:r>
            <a:r>
              <a:rPr lang="en-US" sz="1000" dirty="0">
                <a:latin typeface="Arial" charset="0"/>
                <a:cs typeface="Arial" charset="0"/>
              </a:rPr>
              <a:t>, such as HPV, are </a:t>
            </a:r>
            <a:r>
              <a:rPr lang="en-US" sz="1000" dirty="0" err="1">
                <a:latin typeface="Arial" charset="0"/>
                <a:cs typeface="Arial" charset="0"/>
              </a:rPr>
              <a:t>nonenveloped</a:t>
            </a:r>
            <a:r>
              <a:rPr lang="en-US" sz="1000" dirty="0">
                <a:latin typeface="Arial" charset="0"/>
                <a:cs typeface="Arial" charset="0"/>
              </a:rPr>
              <a:t>, double-stranded DNA viruses.</a:t>
            </a:r>
            <a:r>
              <a:rPr lang="en-US" sz="1000" baseline="30000" dirty="0">
                <a:latin typeface="Arial" charset="0"/>
                <a:cs typeface="Arial" charset="0"/>
              </a:rPr>
              <a:t>1</a:t>
            </a:r>
            <a:r>
              <a:rPr lang="en-US" sz="1000" dirty="0">
                <a:latin typeface="Arial" charset="0"/>
                <a:cs typeface="Arial" charset="0"/>
              </a:rPr>
              <a:t> More than 100 HPV types have been detected,</a:t>
            </a:r>
            <a:r>
              <a:rPr lang="en-US" sz="1000" baseline="30000" dirty="0">
                <a:latin typeface="Arial" charset="0"/>
                <a:cs typeface="Arial" charset="0"/>
              </a:rPr>
              <a:t>2</a:t>
            </a:r>
            <a:r>
              <a:rPr lang="en-US" sz="1000" dirty="0">
                <a:latin typeface="Arial" charset="0"/>
                <a:cs typeface="Arial" charset="0"/>
              </a:rPr>
              <a:t> with &gt;80 types sequenced and classified.</a:t>
            </a:r>
            <a:r>
              <a:rPr lang="en-US" sz="1000" baseline="30000" dirty="0">
                <a:latin typeface="Arial" charset="0"/>
                <a:cs typeface="Arial" charset="0"/>
              </a:rPr>
              <a:t>3</a:t>
            </a:r>
            <a:r>
              <a:rPr lang="en-US" sz="1000" dirty="0">
                <a:latin typeface="Arial" charset="0"/>
                <a:cs typeface="Arial" charset="0"/>
              </a:rPr>
              <a:t> Approximately 30 to 40 types of HPV are </a:t>
            </a:r>
            <a:r>
              <a:rPr lang="en-US" sz="1000" dirty="0" err="1">
                <a:latin typeface="Arial" charset="0"/>
                <a:cs typeface="Arial" charset="0"/>
              </a:rPr>
              <a:t>anogenital</a:t>
            </a:r>
            <a:r>
              <a:rPr lang="en-US" sz="1000" dirty="0">
                <a:latin typeface="Arial" charset="0"/>
                <a:cs typeface="Arial" charset="0"/>
              </a:rPr>
              <a:t>, of which ~15 to 20 types are oncogenic.</a:t>
            </a:r>
            <a:r>
              <a:rPr lang="en-US" sz="1000" baseline="30000" dirty="0">
                <a:latin typeface="Arial" charset="0"/>
                <a:cs typeface="Arial" charset="0"/>
              </a:rPr>
              <a:t>2,3</a:t>
            </a:r>
            <a:r>
              <a:rPr lang="en-US" sz="1000" dirty="0">
                <a:latin typeface="Arial" charset="0"/>
                <a:cs typeface="Arial" charset="0"/>
              </a:rPr>
              <a:t> In an international meta-analysis, HPV types 16 and 18 were found to be </a:t>
            </a:r>
            <a:r>
              <a:rPr lang="en-US" sz="1000" dirty="0" err="1">
                <a:latin typeface="Arial" charset="0"/>
                <a:cs typeface="Arial" charset="0"/>
              </a:rPr>
              <a:t>oncogenic</a:t>
            </a:r>
            <a:r>
              <a:rPr lang="en-US" sz="1000" dirty="0">
                <a:latin typeface="Arial" charset="0"/>
                <a:cs typeface="Arial" charset="0"/>
              </a:rPr>
              <a:t> and accounted for more than 70% of all cervical cancers</a:t>
            </a:r>
            <a:r>
              <a:rPr lang="en-US" sz="1000" baseline="30000" dirty="0">
                <a:latin typeface="Arial" charset="0"/>
                <a:cs typeface="Arial" charset="0"/>
              </a:rPr>
              <a:t>4</a:t>
            </a:r>
            <a:r>
              <a:rPr lang="en-US" sz="1000" dirty="0">
                <a:latin typeface="Arial" charset="0"/>
                <a:cs typeface="Arial" charset="0"/>
              </a:rPr>
              <a:t>—the next five most prevalent types (31, 33, 45, 52, 58) account for an additional 17% of cases.</a:t>
            </a:r>
            <a:r>
              <a:rPr lang="en-US" sz="1000" baseline="30000" dirty="0">
                <a:latin typeface="Arial" charset="0"/>
                <a:cs typeface="Arial" charset="0"/>
              </a:rPr>
              <a:t>4</a:t>
            </a:r>
            <a:r>
              <a:rPr lang="en-US" sz="1000" dirty="0">
                <a:latin typeface="Arial" charset="0"/>
                <a:cs typeface="Arial" charset="0"/>
              </a:rPr>
              <a:t> Other </a:t>
            </a:r>
            <a:r>
              <a:rPr lang="en-US" sz="1000" dirty="0" err="1">
                <a:latin typeface="Arial" charset="0"/>
                <a:cs typeface="Arial" charset="0"/>
              </a:rPr>
              <a:t>oncogenic</a:t>
            </a:r>
            <a:r>
              <a:rPr lang="en-US" sz="1000" dirty="0">
                <a:latin typeface="Arial" charset="0"/>
                <a:cs typeface="Arial" charset="0"/>
              </a:rPr>
              <a:t> HPV types include 35, 39, 51, and 56.</a:t>
            </a:r>
            <a:r>
              <a:rPr lang="en-US" sz="1000" baseline="30000" dirty="0">
                <a:latin typeface="Arial" charset="0"/>
                <a:cs typeface="Arial" charset="0"/>
              </a:rPr>
              <a:t>4</a:t>
            </a:r>
            <a:r>
              <a:rPr lang="en-US" sz="1000" dirty="0">
                <a:latin typeface="Arial" charset="0"/>
                <a:cs typeface="Arial" charset="0"/>
              </a:rPr>
              <a:t> HPV types 6 and 11 are </a:t>
            </a:r>
            <a:r>
              <a:rPr lang="en-US" sz="1000" dirty="0" err="1">
                <a:latin typeface="Arial" charset="0"/>
                <a:cs typeface="Arial" charset="0"/>
              </a:rPr>
              <a:t>nononcogenic</a:t>
            </a:r>
            <a:r>
              <a:rPr lang="en-US" sz="1000" dirty="0">
                <a:latin typeface="Arial" charset="0"/>
                <a:cs typeface="Arial" charset="0"/>
              </a:rPr>
              <a:t> and are associated with external </a:t>
            </a:r>
            <a:r>
              <a:rPr lang="en-US" sz="1000" dirty="0" err="1">
                <a:latin typeface="Arial" charset="0"/>
                <a:cs typeface="Arial" charset="0"/>
              </a:rPr>
              <a:t>anogenital</a:t>
            </a:r>
            <a:r>
              <a:rPr lang="en-US" sz="1000" dirty="0">
                <a:latin typeface="Arial" charset="0"/>
                <a:cs typeface="Arial" charset="0"/>
              </a:rPr>
              <a:t> warts.</a:t>
            </a:r>
            <a:r>
              <a:rPr lang="en-US" sz="1000" baseline="30000" dirty="0">
                <a:latin typeface="Arial" charset="0"/>
                <a:cs typeface="Arial" charset="0"/>
              </a:rPr>
              <a:t>3</a:t>
            </a:r>
          </a:p>
          <a:p>
            <a:pPr eaLnBrk="1" hangingPunct="1">
              <a:spcBef>
                <a:spcPct val="0"/>
              </a:spcBef>
            </a:pPr>
            <a:endParaRPr lang="en-US" sz="1000" dirty="0">
              <a:latin typeface="Arial" charset="0"/>
              <a:cs typeface="Arial" charset="0"/>
            </a:endParaRPr>
          </a:p>
          <a:p>
            <a:pPr eaLnBrk="1" hangingPunct="1">
              <a:spcBef>
                <a:spcPct val="0"/>
              </a:spcBef>
            </a:pPr>
            <a:r>
              <a:rPr lang="en-US" sz="1000" b="1" dirty="0">
                <a:latin typeface="Arial" charset="0"/>
                <a:cs typeface="Arial" charset="0"/>
              </a:rPr>
              <a:t>References</a:t>
            </a:r>
          </a:p>
          <a:p>
            <a:pPr eaLnBrk="1" hangingPunct="1">
              <a:spcBef>
                <a:spcPct val="0"/>
              </a:spcBef>
            </a:pPr>
            <a:r>
              <a:rPr lang="en-US" sz="1000" dirty="0">
                <a:latin typeface="Arial" charset="0"/>
                <a:cs typeface="Arial" charset="0"/>
              </a:rPr>
              <a:t>1. </a:t>
            </a:r>
            <a:r>
              <a:rPr lang="en-US" sz="1000" dirty="0" err="1">
                <a:latin typeface="Arial" charset="0"/>
                <a:cs typeface="Arial" charset="0"/>
              </a:rPr>
              <a:t>Howley</a:t>
            </a:r>
            <a:r>
              <a:rPr lang="en-US" sz="1000" dirty="0">
                <a:latin typeface="Arial" charset="0"/>
                <a:cs typeface="Arial" charset="0"/>
              </a:rPr>
              <a:t> PM, Lowy DR. </a:t>
            </a:r>
            <a:r>
              <a:rPr lang="en-US" sz="1000" dirty="0" err="1">
                <a:latin typeface="Arial" charset="0"/>
                <a:cs typeface="Arial" charset="0"/>
              </a:rPr>
              <a:t>Papillomaviruses</a:t>
            </a:r>
            <a:r>
              <a:rPr lang="en-US" sz="1000" dirty="0">
                <a:latin typeface="Arial" charset="0"/>
                <a:cs typeface="Arial" charset="0"/>
              </a:rPr>
              <a:t> and their replication. In: </a:t>
            </a:r>
            <a:r>
              <a:rPr lang="en-US" sz="1000" dirty="0" err="1">
                <a:latin typeface="Arial" charset="0"/>
                <a:cs typeface="Arial" charset="0"/>
              </a:rPr>
              <a:t>Knipe</a:t>
            </a:r>
            <a:r>
              <a:rPr lang="en-US" sz="1000" dirty="0">
                <a:latin typeface="Arial" charset="0"/>
                <a:cs typeface="Arial" charset="0"/>
              </a:rPr>
              <a:t> DM, </a:t>
            </a:r>
            <a:r>
              <a:rPr lang="en-US" sz="1000" dirty="0" err="1">
                <a:latin typeface="Arial" charset="0"/>
                <a:cs typeface="Arial" charset="0"/>
              </a:rPr>
              <a:t>Howley</a:t>
            </a:r>
            <a:r>
              <a:rPr lang="en-US" sz="1000" dirty="0">
                <a:latin typeface="Arial" charset="0"/>
                <a:cs typeface="Arial" charset="0"/>
              </a:rPr>
              <a:t> PM, eds. </a:t>
            </a:r>
            <a:r>
              <a:rPr lang="en-US" sz="1000" i="1" dirty="0">
                <a:latin typeface="Arial" charset="0"/>
                <a:cs typeface="Arial" charset="0"/>
              </a:rPr>
              <a:t>Fields Virology</a:t>
            </a:r>
            <a:r>
              <a:rPr lang="en-US" sz="1000" dirty="0">
                <a:latin typeface="Arial" charset="0"/>
                <a:cs typeface="Arial" charset="0"/>
              </a:rPr>
              <a:t>. 4th ed. Philadelphia, Pa: Lippincott-Raven; 2001:2197–2229. </a:t>
            </a:r>
          </a:p>
          <a:p>
            <a:pPr eaLnBrk="1" hangingPunct="1">
              <a:spcBef>
                <a:spcPct val="0"/>
              </a:spcBef>
            </a:pPr>
            <a:r>
              <a:rPr lang="en-US" sz="1000" dirty="0">
                <a:latin typeface="Arial" charset="0"/>
                <a:cs typeface="Arial" charset="0"/>
              </a:rPr>
              <a:t>2. </a:t>
            </a:r>
            <a:r>
              <a:rPr lang="en-US" sz="1000" dirty="0" err="1">
                <a:latin typeface="Arial" charset="0"/>
                <a:cs typeface="Arial" charset="0"/>
              </a:rPr>
              <a:t>Schiffman</a:t>
            </a:r>
            <a:r>
              <a:rPr lang="en-US" sz="1000" dirty="0">
                <a:latin typeface="Arial" charset="0"/>
                <a:cs typeface="Arial" charset="0"/>
              </a:rPr>
              <a:t> M, Castle PE. Human </a:t>
            </a:r>
            <a:r>
              <a:rPr lang="en-US" sz="1000" dirty="0" err="1">
                <a:latin typeface="Arial" charset="0"/>
                <a:cs typeface="Arial" charset="0"/>
              </a:rPr>
              <a:t>papillomavirus</a:t>
            </a:r>
            <a:r>
              <a:rPr lang="en-US" sz="1000" dirty="0">
                <a:latin typeface="Arial" charset="0"/>
                <a:cs typeface="Arial" charset="0"/>
              </a:rPr>
              <a:t>: Epidemiology and public health. </a:t>
            </a:r>
            <a:r>
              <a:rPr lang="en-US" sz="1000" i="1" dirty="0">
                <a:latin typeface="Arial" charset="0"/>
                <a:cs typeface="Arial" charset="0"/>
              </a:rPr>
              <a:t>Arch </a:t>
            </a:r>
            <a:r>
              <a:rPr lang="en-US" sz="1000" i="1" dirty="0" err="1">
                <a:latin typeface="Arial" charset="0"/>
                <a:cs typeface="Arial" charset="0"/>
              </a:rPr>
              <a:t>Pathol</a:t>
            </a:r>
            <a:r>
              <a:rPr lang="en-US" sz="1000" i="1" dirty="0">
                <a:latin typeface="Arial" charset="0"/>
                <a:cs typeface="Arial" charset="0"/>
              </a:rPr>
              <a:t> Lab Med</a:t>
            </a:r>
            <a:r>
              <a:rPr lang="en-US" sz="1000" dirty="0">
                <a:latin typeface="Arial" charset="0"/>
                <a:cs typeface="Arial" charset="0"/>
              </a:rPr>
              <a:t>. 2003;127:930–934.</a:t>
            </a:r>
          </a:p>
          <a:p>
            <a:pPr eaLnBrk="1" hangingPunct="1">
              <a:spcBef>
                <a:spcPct val="0"/>
              </a:spcBef>
            </a:pPr>
            <a:r>
              <a:rPr lang="en-US" sz="1000" dirty="0">
                <a:latin typeface="Arial" charset="0"/>
                <a:cs typeface="Arial" charset="0"/>
              </a:rPr>
              <a:t>3. Wiley DJ, Douglas J, </a:t>
            </a:r>
            <a:r>
              <a:rPr lang="en-US" sz="1000" dirty="0" err="1">
                <a:latin typeface="Arial" charset="0"/>
                <a:cs typeface="Arial" charset="0"/>
              </a:rPr>
              <a:t>Beutner</a:t>
            </a:r>
            <a:r>
              <a:rPr lang="en-US" sz="1000" dirty="0">
                <a:latin typeface="Arial" charset="0"/>
                <a:cs typeface="Arial" charset="0"/>
              </a:rPr>
              <a:t> K, et al. External genital warts: Diagnosis, treatment, and prevention. </a:t>
            </a:r>
            <a:r>
              <a:rPr lang="en-US" sz="1000" i="1" dirty="0" err="1">
                <a:latin typeface="Arial" charset="0"/>
                <a:cs typeface="Arial" charset="0"/>
              </a:rPr>
              <a:t>Clin</a:t>
            </a:r>
            <a:r>
              <a:rPr lang="en-US" sz="1000" i="1" dirty="0">
                <a:latin typeface="Arial" charset="0"/>
                <a:cs typeface="Arial" charset="0"/>
              </a:rPr>
              <a:t> Infect Dis</a:t>
            </a:r>
            <a:r>
              <a:rPr lang="en-US" sz="1000" dirty="0">
                <a:latin typeface="Arial" charset="0"/>
                <a:cs typeface="Arial" charset="0"/>
              </a:rPr>
              <a:t>. 2002;35(</a:t>
            </a:r>
            <a:r>
              <a:rPr lang="en-US" sz="1000" dirty="0" err="1">
                <a:latin typeface="Arial" charset="0"/>
                <a:cs typeface="Arial" charset="0"/>
              </a:rPr>
              <a:t>suppl</a:t>
            </a:r>
            <a:r>
              <a:rPr lang="en-US" sz="1000" dirty="0">
                <a:latin typeface="Arial" charset="0"/>
                <a:cs typeface="Arial" charset="0"/>
              </a:rPr>
              <a:t> 2):S210–S224.</a:t>
            </a:r>
          </a:p>
          <a:p>
            <a:pPr eaLnBrk="1" hangingPunct="1">
              <a:spcBef>
                <a:spcPct val="0"/>
              </a:spcBef>
            </a:pPr>
            <a:r>
              <a:rPr lang="en-US" sz="1000" dirty="0">
                <a:latin typeface="Arial" charset="0"/>
                <a:cs typeface="Arial" charset="0"/>
              </a:rPr>
              <a:t>4. </a:t>
            </a:r>
            <a:r>
              <a:rPr lang="en-US" sz="1000" dirty="0" err="1">
                <a:latin typeface="Arial" charset="0"/>
                <a:cs typeface="Arial" charset="0"/>
              </a:rPr>
              <a:t>Muñoz</a:t>
            </a:r>
            <a:r>
              <a:rPr lang="en-US" sz="1000" dirty="0">
                <a:latin typeface="Arial" charset="0"/>
                <a:cs typeface="Arial" charset="0"/>
              </a:rPr>
              <a:t> N, Bosch FX, de </a:t>
            </a:r>
            <a:r>
              <a:rPr lang="en-US" sz="1000" dirty="0" err="1">
                <a:latin typeface="Arial" charset="0"/>
                <a:cs typeface="Arial" charset="0"/>
              </a:rPr>
              <a:t>Sanjosé</a:t>
            </a:r>
            <a:r>
              <a:rPr lang="en-US" sz="1000" dirty="0">
                <a:latin typeface="Arial" charset="0"/>
                <a:cs typeface="Arial" charset="0"/>
              </a:rPr>
              <a:t> S, et al. Epidemiologic classification of human </a:t>
            </a:r>
            <a:r>
              <a:rPr lang="en-US" sz="1000" dirty="0" err="1">
                <a:latin typeface="Arial" charset="0"/>
                <a:cs typeface="Arial" charset="0"/>
              </a:rPr>
              <a:t>papillomavirus</a:t>
            </a:r>
            <a:r>
              <a:rPr lang="en-US" sz="1000" dirty="0">
                <a:latin typeface="Arial" charset="0"/>
                <a:cs typeface="Arial" charset="0"/>
              </a:rPr>
              <a:t> types associated with cervical cancer. </a:t>
            </a:r>
            <a:r>
              <a:rPr lang="en-US" sz="1000" i="1" dirty="0">
                <a:latin typeface="Arial" charset="0"/>
                <a:cs typeface="Arial" charset="0"/>
              </a:rPr>
              <a:t>N </a:t>
            </a:r>
            <a:r>
              <a:rPr lang="en-US" sz="1000" i="1" dirty="0" err="1">
                <a:latin typeface="Arial" charset="0"/>
                <a:cs typeface="Arial" charset="0"/>
              </a:rPr>
              <a:t>Engl</a:t>
            </a:r>
            <a:r>
              <a:rPr lang="en-US" sz="1000" i="1" dirty="0">
                <a:latin typeface="Arial" charset="0"/>
                <a:cs typeface="Arial" charset="0"/>
              </a:rPr>
              <a:t> J Med</a:t>
            </a:r>
            <a:r>
              <a:rPr lang="en-US" sz="1000" dirty="0">
                <a:latin typeface="Arial" charset="0"/>
                <a:cs typeface="Arial" charset="0"/>
              </a:rPr>
              <a:t>. 2003;348:518–527.</a:t>
            </a:r>
          </a:p>
        </p:txBody>
      </p:sp>
      <p:sp>
        <p:nvSpPr>
          <p:cNvPr id="44037" name="Text Box 4"/>
          <p:cNvSpPr txBox="1">
            <a:spLocks noChangeArrowheads="1"/>
          </p:cNvSpPr>
          <p:nvPr/>
        </p:nvSpPr>
        <p:spPr bwMode="auto">
          <a:xfrm>
            <a:off x="48673" y="4705823"/>
            <a:ext cx="989135" cy="371554"/>
          </a:xfrm>
          <a:prstGeom prst="rect">
            <a:avLst/>
          </a:prstGeom>
          <a:noFill/>
          <a:ln w="9525">
            <a:solidFill>
              <a:schemeClr val="tx1"/>
            </a:solidFill>
            <a:miter lim="800000"/>
            <a:headEnd/>
            <a:tailEnd/>
          </a:ln>
        </p:spPr>
        <p:txBody>
          <a:bodyPr lIns="91304" tIns="45652" rIns="91304" bIns="45652">
            <a:spAutoFit/>
          </a:bodyPr>
          <a:lstStyle/>
          <a:p>
            <a:pPr defTabSz="908858"/>
            <a:r>
              <a:rPr lang="en-US" sz="900" dirty="0"/>
              <a:t>2/de </a:t>
            </a:r>
            <a:r>
              <a:rPr lang="en-US" sz="900" dirty="0" err="1"/>
              <a:t>villiers</a:t>
            </a:r>
            <a:r>
              <a:rPr lang="en-US" sz="900" dirty="0"/>
              <a:t>/p.  17/</a:t>
            </a:r>
            <a:r>
              <a:rPr lang="en-US" sz="900" dirty="0" err="1"/>
              <a:t>col</a:t>
            </a:r>
            <a:r>
              <a:rPr lang="en-US" sz="900" dirty="0"/>
              <a:t> 2/¶1</a:t>
            </a:r>
          </a:p>
        </p:txBody>
      </p:sp>
      <p:sp>
        <p:nvSpPr>
          <p:cNvPr id="44038" name="Text Box 5"/>
          <p:cNvSpPr txBox="1">
            <a:spLocks noChangeArrowheads="1"/>
          </p:cNvSpPr>
          <p:nvPr/>
        </p:nvSpPr>
        <p:spPr bwMode="auto">
          <a:xfrm>
            <a:off x="142876" y="5129330"/>
            <a:ext cx="894931" cy="371554"/>
          </a:xfrm>
          <a:prstGeom prst="rect">
            <a:avLst/>
          </a:prstGeom>
          <a:noFill/>
          <a:ln w="9525">
            <a:solidFill>
              <a:schemeClr val="tx1"/>
            </a:solidFill>
            <a:miter lim="800000"/>
            <a:headEnd/>
            <a:tailEnd/>
          </a:ln>
        </p:spPr>
        <p:txBody>
          <a:bodyPr lIns="91304" tIns="45652" rIns="91304" bIns="45652">
            <a:spAutoFit/>
          </a:bodyPr>
          <a:lstStyle/>
          <a:p>
            <a:pPr defTabSz="908858"/>
            <a:r>
              <a:rPr lang="en-US" sz="900" dirty="0"/>
              <a:t>3/Wiley/ p. S210/</a:t>
            </a:r>
            <a:r>
              <a:rPr lang="en-US" sz="900" dirty="0" err="1"/>
              <a:t>col</a:t>
            </a:r>
            <a:r>
              <a:rPr lang="en-US" sz="900" dirty="0"/>
              <a:t> 1/¶1</a:t>
            </a:r>
          </a:p>
        </p:txBody>
      </p:sp>
      <p:sp>
        <p:nvSpPr>
          <p:cNvPr id="44039" name="Text Box 6"/>
          <p:cNvSpPr txBox="1">
            <a:spLocks noChangeArrowheads="1"/>
          </p:cNvSpPr>
          <p:nvPr/>
        </p:nvSpPr>
        <p:spPr bwMode="auto">
          <a:xfrm>
            <a:off x="105194" y="4154790"/>
            <a:ext cx="932613" cy="371554"/>
          </a:xfrm>
          <a:prstGeom prst="rect">
            <a:avLst/>
          </a:prstGeom>
          <a:noFill/>
          <a:ln w="9525">
            <a:solidFill>
              <a:schemeClr val="tx1"/>
            </a:solidFill>
            <a:miter lim="800000"/>
            <a:headEnd/>
            <a:tailEnd/>
          </a:ln>
        </p:spPr>
        <p:txBody>
          <a:bodyPr lIns="91304" tIns="45652" rIns="91304" bIns="45652">
            <a:spAutoFit/>
          </a:bodyPr>
          <a:lstStyle/>
          <a:p>
            <a:pPr defTabSz="908858"/>
            <a:r>
              <a:rPr lang="en-US" sz="900" dirty="0"/>
              <a:t>1/</a:t>
            </a:r>
            <a:r>
              <a:rPr lang="en-US" sz="900" dirty="0" err="1"/>
              <a:t>Howley</a:t>
            </a:r>
            <a:r>
              <a:rPr lang="en-US" sz="900" dirty="0"/>
              <a:t>/p. 2198/</a:t>
            </a:r>
            <a:r>
              <a:rPr lang="en-US" sz="900" dirty="0" err="1"/>
              <a:t>col</a:t>
            </a:r>
            <a:r>
              <a:rPr lang="en-US" sz="900" dirty="0"/>
              <a:t> 1/¶1</a:t>
            </a:r>
          </a:p>
        </p:txBody>
      </p:sp>
      <p:sp>
        <p:nvSpPr>
          <p:cNvPr id="44040" name="Text Box 7"/>
          <p:cNvSpPr txBox="1">
            <a:spLocks noChangeArrowheads="1"/>
          </p:cNvSpPr>
          <p:nvPr/>
        </p:nvSpPr>
        <p:spPr bwMode="auto">
          <a:xfrm>
            <a:off x="-6280" y="7472009"/>
            <a:ext cx="1044087" cy="506950"/>
          </a:xfrm>
          <a:prstGeom prst="rect">
            <a:avLst/>
          </a:prstGeom>
          <a:noFill/>
          <a:ln w="9525">
            <a:solidFill>
              <a:schemeClr val="tx1"/>
            </a:solidFill>
            <a:miter lim="800000"/>
            <a:headEnd/>
            <a:tailEnd/>
          </a:ln>
        </p:spPr>
        <p:txBody>
          <a:bodyPr lIns="91304" tIns="45652" rIns="91304" bIns="45652">
            <a:spAutoFit/>
          </a:bodyPr>
          <a:lstStyle/>
          <a:p>
            <a:pPr defTabSz="908858"/>
            <a:r>
              <a:rPr lang="en-US" sz="900" dirty="0"/>
              <a:t>4/</a:t>
            </a:r>
            <a:r>
              <a:rPr lang="en-US" sz="900" dirty="0" err="1"/>
              <a:t>Muñoz</a:t>
            </a:r>
            <a:r>
              <a:rPr lang="en-US" sz="900" dirty="0"/>
              <a:t>/p. 522/</a:t>
            </a:r>
            <a:r>
              <a:rPr lang="en-US" sz="900" dirty="0" err="1"/>
              <a:t>col</a:t>
            </a:r>
            <a:r>
              <a:rPr lang="en-US" sz="900" dirty="0"/>
              <a:t> 2/¶5; p. 523/</a:t>
            </a:r>
            <a:r>
              <a:rPr lang="en-US" sz="900" dirty="0" err="1"/>
              <a:t>col</a:t>
            </a:r>
            <a:r>
              <a:rPr lang="en-US" sz="900" dirty="0"/>
              <a:t> 1/¶1</a:t>
            </a:r>
            <a:endParaRPr lang="en-US" sz="900" b="1" dirty="0"/>
          </a:p>
        </p:txBody>
      </p:sp>
      <p:sp>
        <p:nvSpPr>
          <p:cNvPr id="44041" name="Text Box 9"/>
          <p:cNvSpPr txBox="1">
            <a:spLocks noChangeArrowheads="1"/>
          </p:cNvSpPr>
          <p:nvPr/>
        </p:nvSpPr>
        <p:spPr bwMode="auto">
          <a:xfrm>
            <a:off x="26692" y="8111206"/>
            <a:ext cx="1045657" cy="505377"/>
          </a:xfrm>
          <a:prstGeom prst="rect">
            <a:avLst/>
          </a:prstGeom>
          <a:noFill/>
          <a:ln w="9525">
            <a:solidFill>
              <a:schemeClr val="tx1"/>
            </a:solidFill>
            <a:miter lim="800000"/>
            <a:headEnd/>
            <a:tailEnd/>
          </a:ln>
        </p:spPr>
        <p:txBody>
          <a:bodyPr lIns="91304" tIns="45652" rIns="91304" bIns="45652">
            <a:spAutoFit/>
          </a:bodyPr>
          <a:lstStyle/>
          <a:p>
            <a:pPr defTabSz="908858"/>
            <a:r>
              <a:rPr lang="en-US" sz="900" dirty="0"/>
              <a:t>3/Wiley/ p. S210/abstract; </a:t>
            </a:r>
            <a:r>
              <a:rPr lang="en-US" sz="900" dirty="0" err="1"/>
              <a:t>col</a:t>
            </a:r>
            <a:r>
              <a:rPr lang="en-US" sz="900" dirty="0"/>
              <a:t> 1/¶1/</a:t>
            </a:r>
            <a:r>
              <a:rPr lang="en-US" sz="900" dirty="0" err="1"/>
              <a:t>col</a:t>
            </a:r>
            <a:r>
              <a:rPr lang="en-US" sz="900" dirty="0"/>
              <a:t> 2/¶1 </a:t>
            </a:r>
          </a:p>
        </p:txBody>
      </p:sp>
      <p:sp>
        <p:nvSpPr>
          <p:cNvPr id="44042" name="Text Box 10"/>
          <p:cNvSpPr txBox="1">
            <a:spLocks noChangeArrowheads="1"/>
          </p:cNvSpPr>
          <p:nvPr/>
        </p:nvSpPr>
        <p:spPr bwMode="auto">
          <a:xfrm>
            <a:off x="5813914" y="280240"/>
            <a:ext cx="1044086" cy="371554"/>
          </a:xfrm>
          <a:prstGeom prst="rect">
            <a:avLst/>
          </a:prstGeom>
          <a:noFill/>
          <a:ln w="9525">
            <a:solidFill>
              <a:schemeClr val="tx1"/>
            </a:solidFill>
            <a:miter lim="800000"/>
            <a:headEnd/>
            <a:tailEnd/>
          </a:ln>
        </p:spPr>
        <p:txBody>
          <a:bodyPr lIns="91304" tIns="45652" rIns="91304" bIns="45652">
            <a:spAutoFit/>
          </a:bodyPr>
          <a:lstStyle/>
          <a:p>
            <a:pPr defTabSz="908858"/>
            <a:r>
              <a:rPr lang="en-US" sz="900" dirty="0"/>
              <a:t>1/</a:t>
            </a:r>
            <a:r>
              <a:rPr lang="en-US" sz="900" dirty="0" err="1"/>
              <a:t>Howley</a:t>
            </a:r>
            <a:r>
              <a:rPr lang="en-US" sz="900" dirty="0"/>
              <a:t>/p. 2198/</a:t>
            </a:r>
            <a:r>
              <a:rPr lang="en-US" sz="900" dirty="0" err="1"/>
              <a:t>col</a:t>
            </a:r>
            <a:r>
              <a:rPr lang="en-US" sz="900" dirty="0"/>
              <a:t> 1/¶1</a:t>
            </a:r>
          </a:p>
        </p:txBody>
      </p:sp>
      <p:sp>
        <p:nvSpPr>
          <p:cNvPr id="44043" name="Text Box 12"/>
          <p:cNvSpPr txBox="1">
            <a:spLocks noChangeArrowheads="1"/>
          </p:cNvSpPr>
          <p:nvPr/>
        </p:nvSpPr>
        <p:spPr bwMode="auto">
          <a:xfrm>
            <a:off x="5845316" y="2676447"/>
            <a:ext cx="1012685" cy="506950"/>
          </a:xfrm>
          <a:prstGeom prst="rect">
            <a:avLst/>
          </a:prstGeom>
          <a:noFill/>
          <a:ln w="9525">
            <a:solidFill>
              <a:schemeClr val="tx1"/>
            </a:solidFill>
            <a:miter lim="800000"/>
            <a:headEnd/>
            <a:tailEnd/>
          </a:ln>
        </p:spPr>
        <p:txBody>
          <a:bodyPr lIns="91304" tIns="45652" rIns="91304" bIns="45652">
            <a:spAutoFit/>
          </a:bodyPr>
          <a:lstStyle/>
          <a:p>
            <a:pPr defTabSz="908858"/>
            <a:r>
              <a:rPr lang="en-US" sz="900" dirty="0"/>
              <a:t>4/</a:t>
            </a:r>
            <a:r>
              <a:rPr lang="en-US" sz="900" dirty="0" err="1"/>
              <a:t>Muñoz</a:t>
            </a:r>
            <a:r>
              <a:rPr lang="en-US" sz="900" dirty="0"/>
              <a:t>/p. 281/Abstract/p.281/col. 1/¶4 </a:t>
            </a:r>
          </a:p>
        </p:txBody>
      </p:sp>
      <p:sp>
        <p:nvSpPr>
          <p:cNvPr id="44044" name="Text Box 13"/>
          <p:cNvSpPr txBox="1">
            <a:spLocks noChangeArrowheads="1"/>
          </p:cNvSpPr>
          <p:nvPr/>
        </p:nvSpPr>
        <p:spPr bwMode="auto">
          <a:xfrm>
            <a:off x="5813914" y="3205439"/>
            <a:ext cx="1044086" cy="506950"/>
          </a:xfrm>
          <a:prstGeom prst="rect">
            <a:avLst/>
          </a:prstGeom>
          <a:noFill/>
          <a:ln w="9525">
            <a:solidFill>
              <a:schemeClr val="tx1"/>
            </a:solidFill>
            <a:miter lim="800000"/>
            <a:headEnd/>
            <a:tailEnd/>
          </a:ln>
        </p:spPr>
        <p:txBody>
          <a:bodyPr lIns="91304" tIns="45652" rIns="91304" bIns="45652">
            <a:spAutoFit/>
          </a:bodyPr>
          <a:lstStyle/>
          <a:p>
            <a:pPr defTabSz="908858"/>
            <a:r>
              <a:rPr lang="en-US" sz="900" dirty="0"/>
              <a:t>3/Wiley/ p. S210/</a:t>
            </a:r>
            <a:r>
              <a:rPr lang="en-US" sz="900" dirty="0" err="1"/>
              <a:t>col</a:t>
            </a:r>
            <a:r>
              <a:rPr lang="en-US" sz="900" dirty="0"/>
              <a:t> 1/¶1/ </a:t>
            </a:r>
            <a:r>
              <a:rPr lang="en-US" sz="900" dirty="0" err="1"/>
              <a:t>col</a:t>
            </a:r>
            <a:r>
              <a:rPr lang="en-US" sz="900" dirty="0"/>
              <a:t> 2/¶1 </a:t>
            </a:r>
          </a:p>
        </p:txBody>
      </p:sp>
      <p:sp>
        <p:nvSpPr>
          <p:cNvPr id="44045" name="Text Box 14"/>
          <p:cNvSpPr txBox="1">
            <a:spLocks noChangeArrowheads="1"/>
          </p:cNvSpPr>
          <p:nvPr/>
        </p:nvSpPr>
        <p:spPr bwMode="auto">
          <a:xfrm>
            <a:off x="5826475" y="1229591"/>
            <a:ext cx="1012685" cy="642347"/>
          </a:xfrm>
          <a:prstGeom prst="rect">
            <a:avLst/>
          </a:prstGeom>
          <a:noFill/>
          <a:ln w="9525">
            <a:solidFill>
              <a:schemeClr val="tx1"/>
            </a:solidFill>
            <a:miter lim="800000"/>
            <a:headEnd/>
            <a:tailEnd/>
          </a:ln>
        </p:spPr>
        <p:txBody>
          <a:bodyPr lIns="91304" tIns="45652" rIns="91304" bIns="45652">
            <a:spAutoFit/>
          </a:bodyPr>
          <a:lstStyle/>
          <a:p>
            <a:pPr defTabSz="908858"/>
            <a:r>
              <a:rPr lang="en-US" sz="900" dirty="0"/>
              <a:t>2/</a:t>
            </a:r>
            <a:r>
              <a:rPr lang="en-US" sz="900" dirty="0" err="1"/>
              <a:t>Schiffman</a:t>
            </a:r>
            <a:r>
              <a:rPr lang="en-US" sz="900" dirty="0"/>
              <a:t>/p. 930/</a:t>
            </a:r>
            <a:r>
              <a:rPr lang="en-US" sz="900" dirty="0" err="1"/>
              <a:t>col</a:t>
            </a:r>
            <a:r>
              <a:rPr lang="en-US" sz="900" dirty="0"/>
              <a:t> 2/¶3.</a:t>
            </a:r>
          </a:p>
          <a:p>
            <a:pPr defTabSz="908858"/>
            <a:r>
              <a:rPr lang="en-US" sz="900" dirty="0"/>
              <a:t>3/Wiley/p. S210/</a:t>
            </a:r>
            <a:r>
              <a:rPr lang="en-US" sz="900" dirty="0" err="1"/>
              <a:t>col</a:t>
            </a:r>
            <a:r>
              <a:rPr lang="en-US" sz="900" dirty="0"/>
              <a:t> 1/¶1</a:t>
            </a:r>
            <a:endParaRPr lang="en-US" sz="900" b="1" dirty="0"/>
          </a:p>
        </p:txBody>
      </p:sp>
      <p:sp>
        <p:nvSpPr>
          <p:cNvPr id="44046" name="Text Box 15"/>
          <p:cNvSpPr txBox="1">
            <a:spLocks noChangeArrowheads="1"/>
          </p:cNvSpPr>
          <p:nvPr/>
        </p:nvSpPr>
        <p:spPr bwMode="auto">
          <a:xfrm>
            <a:off x="5845316" y="1933339"/>
            <a:ext cx="1012685" cy="642347"/>
          </a:xfrm>
          <a:prstGeom prst="rect">
            <a:avLst/>
          </a:prstGeom>
          <a:noFill/>
          <a:ln w="9525">
            <a:solidFill>
              <a:schemeClr val="tx1"/>
            </a:solidFill>
            <a:miter lim="800000"/>
            <a:headEnd/>
            <a:tailEnd/>
          </a:ln>
        </p:spPr>
        <p:txBody>
          <a:bodyPr lIns="91304" tIns="45652" rIns="91304" bIns="45652">
            <a:spAutoFit/>
          </a:bodyPr>
          <a:lstStyle/>
          <a:p>
            <a:pPr defTabSz="908858"/>
            <a:r>
              <a:rPr lang="en-US" sz="900" dirty="0"/>
              <a:t>2/</a:t>
            </a:r>
            <a:r>
              <a:rPr lang="en-US" sz="900" dirty="0" err="1"/>
              <a:t>Schiffman</a:t>
            </a:r>
            <a:r>
              <a:rPr lang="en-US" sz="900" dirty="0"/>
              <a:t>/p. 930/</a:t>
            </a:r>
            <a:r>
              <a:rPr lang="en-US" sz="900" dirty="0" err="1"/>
              <a:t>col</a:t>
            </a:r>
            <a:r>
              <a:rPr lang="en-US" sz="900" dirty="0"/>
              <a:t> 2/¶3.</a:t>
            </a:r>
          </a:p>
          <a:p>
            <a:pPr defTabSz="908858"/>
            <a:r>
              <a:rPr lang="en-US" sz="900" dirty="0"/>
              <a:t>3/Wiley/p. S211/</a:t>
            </a:r>
            <a:r>
              <a:rPr lang="en-US" sz="900" dirty="0" err="1"/>
              <a:t>col</a:t>
            </a:r>
            <a:r>
              <a:rPr lang="en-US" sz="900" dirty="0"/>
              <a:t> 1/¶2</a:t>
            </a:r>
            <a:endParaRPr lang="en-US" sz="900" b="1" dirty="0"/>
          </a:p>
        </p:txBody>
      </p:sp>
      <p:sp>
        <p:nvSpPr>
          <p:cNvPr id="44047" name="Text Box 16"/>
          <p:cNvSpPr txBox="1">
            <a:spLocks noChangeArrowheads="1"/>
          </p:cNvSpPr>
          <p:nvPr/>
        </p:nvSpPr>
        <p:spPr bwMode="auto">
          <a:xfrm>
            <a:off x="36112" y="6560443"/>
            <a:ext cx="970294" cy="371554"/>
          </a:xfrm>
          <a:prstGeom prst="rect">
            <a:avLst/>
          </a:prstGeom>
          <a:noFill/>
          <a:ln w="9525">
            <a:solidFill>
              <a:schemeClr val="tx1"/>
            </a:solidFill>
            <a:miter lim="800000"/>
            <a:headEnd/>
            <a:tailEnd/>
          </a:ln>
        </p:spPr>
        <p:txBody>
          <a:bodyPr wrap="none" lIns="90562" tIns="45282" rIns="90562" bIns="45282">
            <a:spAutoFit/>
          </a:bodyPr>
          <a:lstStyle/>
          <a:p>
            <a:r>
              <a:rPr lang="en-US" sz="900" dirty="0"/>
              <a:t>4/Munoz/p.522/</a:t>
            </a:r>
          </a:p>
          <a:p>
            <a:r>
              <a:rPr lang="en-US" sz="900" dirty="0" err="1"/>
              <a:t>col</a:t>
            </a:r>
            <a:r>
              <a:rPr lang="en-US" sz="900" dirty="0"/>
              <a:t> 2/¶2</a:t>
            </a:r>
          </a:p>
        </p:txBody>
      </p:sp>
      <p:sp>
        <p:nvSpPr>
          <p:cNvPr id="44048" name="Text Box 17"/>
          <p:cNvSpPr txBox="1">
            <a:spLocks noChangeArrowheads="1"/>
          </p:cNvSpPr>
          <p:nvPr/>
        </p:nvSpPr>
        <p:spPr bwMode="auto">
          <a:xfrm>
            <a:off x="36112" y="6994971"/>
            <a:ext cx="970294" cy="371554"/>
          </a:xfrm>
          <a:prstGeom prst="rect">
            <a:avLst/>
          </a:prstGeom>
          <a:noFill/>
          <a:ln w="9525">
            <a:solidFill>
              <a:schemeClr val="tx1"/>
            </a:solidFill>
            <a:miter lim="800000"/>
            <a:headEnd/>
            <a:tailEnd/>
          </a:ln>
        </p:spPr>
        <p:txBody>
          <a:bodyPr wrap="none" lIns="90562" tIns="45282" rIns="90562" bIns="45282">
            <a:spAutoFit/>
          </a:bodyPr>
          <a:lstStyle/>
          <a:p>
            <a:r>
              <a:rPr lang="en-US" sz="900" dirty="0"/>
              <a:t>4/Munoz/p.518/</a:t>
            </a:r>
          </a:p>
          <a:p>
            <a:r>
              <a:rPr lang="en-US" sz="900" dirty="0"/>
              <a:t>abstract</a:t>
            </a:r>
          </a:p>
        </p:txBody>
      </p:sp>
      <p:sp>
        <p:nvSpPr>
          <p:cNvPr id="44049" name="Text Box 19"/>
          <p:cNvSpPr txBox="1">
            <a:spLocks noChangeArrowheads="1"/>
          </p:cNvSpPr>
          <p:nvPr/>
        </p:nvSpPr>
        <p:spPr bwMode="auto">
          <a:xfrm>
            <a:off x="5864156" y="3728132"/>
            <a:ext cx="993844" cy="371554"/>
          </a:xfrm>
          <a:prstGeom prst="rect">
            <a:avLst/>
          </a:prstGeom>
          <a:noFill/>
          <a:ln w="9525">
            <a:solidFill>
              <a:schemeClr val="tx1"/>
            </a:solidFill>
            <a:miter lim="800000"/>
            <a:headEnd/>
            <a:tailEnd/>
          </a:ln>
        </p:spPr>
        <p:txBody>
          <a:bodyPr lIns="91031" tIns="45513" rIns="91031" bIns="45513">
            <a:spAutoFit/>
          </a:bodyPr>
          <a:lstStyle/>
          <a:p>
            <a:pPr defTabSz="907286"/>
            <a:r>
              <a:rPr lang="en-US" sz="900" dirty="0"/>
              <a:t>5/Jansen/p. 321/¶2.</a:t>
            </a:r>
          </a:p>
        </p:txBody>
      </p:sp>
      <p:sp>
        <p:nvSpPr>
          <p:cNvPr id="44050" name="Text Box 20"/>
          <p:cNvSpPr txBox="1">
            <a:spLocks noChangeArrowheads="1"/>
          </p:cNvSpPr>
          <p:nvPr/>
        </p:nvSpPr>
        <p:spPr bwMode="auto">
          <a:xfrm>
            <a:off x="5868866" y="750980"/>
            <a:ext cx="989135" cy="371554"/>
          </a:xfrm>
          <a:prstGeom prst="rect">
            <a:avLst/>
          </a:prstGeom>
          <a:noFill/>
          <a:ln w="9525">
            <a:solidFill>
              <a:schemeClr val="tx1"/>
            </a:solidFill>
            <a:miter lim="800000"/>
            <a:headEnd/>
            <a:tailEnd/>
          </a:ln>
        </p:spPr>
        <p:txBody>
          <a:bodyPr lIns="91304" tIns="45652" rIns="91304" bIns="45652">
            <a:spAutoFit/>
          </a:bodyPr>
          <a:lstStyle/>
          <a:p>
            <a:pPr defTabSz="908858"/>
            <a:r>
              <a:rPr lang="en-US" sz="900" dirty="0"/>
              <a:t>2/de </a:t>
            </a:r>
            <a:r>
              <a:rPr lang="en-US" sz="900" dirty="0" err="1"/>
              <a:t>villiers</a:t>
            </a:r>
            <a:r>
              <a:rPr lang="en-US" sz="900" dirty="0"/>
              <a:t>/p.  17/</a:t>
            </a:r>
            <a:r>
              <a:rPr lang="en-US" sz="900" dirty="0" err="1"/>
              <a:t>col</a:t>
            </a:r>
            <a:r>
              <a:rPr lang="en-US" sz="900" dirty="0"/>
              <a:t> 2/¶1</a:t>
            </a:r>
          </a:p>
        </p:txBody>
      </p:sp>
      <p:sp>
        <p:nvSpPr>
          <p:cNvPr id="44051" name="Text Box 21"/>
          <p:cNvSpPr txBox="1">
            <a:spLocks noChangeArrowheads="1"/>
          </p:cNvSpPr>
          <p:nvPr/>
        </p:nvSpPr>
        <p:spPr bwMode="auto">
          <a:xfrm>
            <a:off x="111475" y="5549690"/>
            <a:ext cx="989135" cy="371554"/>
          </a:xfrm>
          <a:prstGeom prst="rect">
            <a:avLst/>
          </a:prstGeom>
          <a:noFill/>
          <a:ln w="9525">
            <a:solidFill>
              <a:schemeClr val="tx1"/>
            </a:solidFill>
            <a:miter lim="800000"/>
            <a:headEnd/>
            <a:tailEnd/>
          </a:ln>
        </p:spPr>
        <p:txBody>
          <a:bodyPr lIns="91304" tIns="45652" rIns="91304" bIns="45652">
            <a:spAutoFit/>
          </a:bodyPr>
          <a:lstStyle/>
          <a:p>
            <a:pPr defTabSz="908858"/>
            <a:r>
              <a:rPr lang="en-US" sz="900" dirty="0"/>
              <a:t>2/de </a:t>
            </a:r>
            <a:r>
              <a:rPr lang="en-US" sz="900" dirty="0" err="1"/>
              <a:t>villiers</a:t>
            </a:r>
            <a:r>
              <a:rPr lang="en-US" sz="900" dirty="0"/>
              <a:t>/p.  17/</a:t>
            </a:r>
            <a:r>
              <a:rPr lang="en-US" sz="900" dirty="0" err="1"/>
              <a:t>col</a:t>
            </a:r>
            <a:r>
              <a:rPr lang="en-US" sz="900" dirty="0"/>
              <a:t> 2/¶1</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912E7DCE-D35B-4A3A-AAB0-86BF516A2948}" type="slidenum">
              <a:rPr lang="en-US">
                <a:latin typeface="Arial" pitchFamily="34" charset="0"/>
                <a:cs typeface="Arial" pitchFamily="34" charset="0"/>
              </a:rPr>
              <a:pPr/>
              <a:t>52</a:t>
            </a:fld>
            <a:endParaRPr lang="en-US">
              <a:latin typeface="Arial" pitchFamily="34" charset="0"/>
              <a:cs typeface="Arial" pitchFamily="34"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fa-IR" smtClean="0">
              <a:latin typeface="Arial" pitchFamily="34" charset="0"/>
              <a:cs typeface="Arial" pitchFamily="34" charset="0"/>
            </a:endParaRPr>
          </a:p>
        </p:txBody>
      </p:sp>
    </p:spTree>
    <p:extLst>
      <p:ext uri="{BB962C8B-B14F-4D97-AF65-F5344CB8AC3E}">
        <p14:creationId xmlns:p14="http://schemas.microsoft.com/office/powerpoint/2010/main" val="135100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7212E-E369-4504-BC4B-6C89A2F105AB}" type="slidenum">
              <a:rPr lang="en-US"/>
              <a:pPr/>
              <a:t>11</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06BDFA2-D19E-46E9-AADB-E05B9AF352DD}" type="slidenum">
              <a:rPr lang="en-US" smtClean="0">
                <a:latin typeface="Arial" charset="0"/>
                <a:cs typeface="Arial" charset="0"/>
              </a:rPr>
              <a:pPr/>
              <a:t>12</a:t>
            </a:fld>
            <a:endParaRPr lang="en-US" smtClean="0">
              <a:latin typeface="Arial" charset="0"/>
              <a:cs typeface="Arial" charset="0"/>
            </a:endParaRPr>
          </a:p>
        </p:txBody>
      </p:sp>
      <p:sp>
        <p:nvSpPr>
          <p:cNvPr id="48131" name="Rectangle 2"/>
          <p:cNvSpPr>
            <a:spLocks noGrp="1" noRot="1" noChangeAspect="1" noChangeArrowheads="1" noTextEdit="1"/>
          </p:cNvSpPr>
          <p:nvPr>
            <p:ph type="sldImg"/>
          </p:nvPr>
        </p:nvSpPr>
        <p:spPr>
          <a:xfrm>
            <a:off x="1177925" y="665163"/>
            <a:ext cx="4567238" cy="3427412"/>
          </a:xfrm>
          <a:ln/>
        </p:spPr>
      </p:sp>
      <p:sp>
        <p:nvSpPr>
          <p:cNvPr id="48132" name="Rectangle 3"/>
          <p:cNvSpPr>
            <a:spLocks noGrp="1" noChangeArrowheads="1"/>
          </p:cNvSpPr>
          <p:nvPr>
            <p:ph type="body" idx="1"/>
          </p:nvPr>
        </p:nvSpPr>
        <p:spPr>
          <a:xfrm>
            <a:off x="1086478" y="4154790"/>
            <a:ext cx="5520313" cy="5026995"/>
          </a:xfrm>
          <a:noFill/>
          <a:ln/>
        </p:spPr>
        <p:txBody>
          <a:bodyPr/>
          <a:lstStyle/>
          <a:p>
            <a:pPr eaLnBrk="1" hangingPunct="1">
              <a:lnSpc>
                <a:spcPct val="80000"/>
              </a:lnSpc>
              <a:spcBef>
                <a:spcPct val="0"/>
              </a:spcBef>
            </a:pPr>
            <a:r>
              <a:rPr lang="en-US" sz="800" b="1" dirty="0">
                <a:latin typeface="Arial" charset="0"/>
                <a:cs typeface="Arial" charset="0"/>
              </a:rPr>
              <a:t>Key Point</a:t>
            </a:r>
          </a:p>
          <a:p>
            <a:pPr eaLnBrk="1" hangingPunct="1">
              <a:lnSpc>
                <a:spcPct val="80000"/>
              </a:lnSpc>
              <a:spcBef>
                <a:spcPct val="0"/>
              </a:spcBef>
            </a:pPr>
            <a:endParaRPr lang="en-US" sz="800" b="1" dirty="0">
              <a:latin typeface="Arial" charset="0"/>
              <a:cs typeface="Arial" charset="0"/>
            </a:endParaRPr>
          </a:p>
          <a:p>
            <a:pPr eaLnBrk="1" hangingPunct="1">
              <a:lnSpc>
                <a:spcPct val="80000"/>
              </a:lnSpc>
              <a:spcBef>
                <a:spcPct val="0"/>
              </a:spcBef>
            </a:pPr>
            <a:r>
              <a:rPr lang="en-US" sz="800" b="1" dirty="0">
                <a:latin typeface="Arial" charset="0"/>
                <a:cs typeface="Arial" charset="0"/>
              </a:rPr>
              <a:t>Because HPV infection is common and usually asymptomatic, most transmission may occur unknowingly. HPV infection is usually transmitted by sexual contact, commonly through sexual intercourse, although transmission can occur through </a:t>
            </a:r>
            <a:r>
              <a:rPr lang="en-US" sz="800" b="1" dirty="0" err="1">
                <a:latin typeface="Arial" charset="0"/>
                <a:cs typeface="Arial" charset="0"/>
              </a:rPr>
              <a:t>nonpenetrative</a:t>
            </a:r>
            <a:r>
              <a:rPr lang="en-US" sz="800" b="1" dirty="0">
                <a:latin typeface="Arial" charset="0"/>
                <a:cs typeface="Arial" charset="0"/>
              </a:rPr>
              <a:t> genital contact. </a:t>
            </a:r>
          </a:p>
          <a:p>
            <a:pPr eaLnBrk="1" hangingPunct="1">
              <a:lnSpc>
                <a:spcPct val="80000"/>
              </a:lnSpc>
              <a:spcBef>
                <a:spcPct val="0"/>
              </a:spcBef>
            </a:pPr>
            <a:endParaRPr lang="en-US" sz="800" b="1" dirty="0">
              <a:latin typeface="Arial" charset="0"/>
              <a:cs typeface="Arial" charset="0"/>
            </a:endParaRPr>
          </a:p>
          <a:p>
            <a:pPr eaLnBrk="1" hangingPunct="1">
              <a:lnSpc>
                <a:spcPct val="80000"/>
              </a:lnSpc>
              <a:spcBef>
                <a:spcPct val="0"/>
              </a:spcBef>
            </a:pPr>
            <a:r>
              <a:rPr lang="en-US" sz="800" b="1" dirty="0">
                <a:latin typeface="Arial" charset="0"/>
                <a:cs typeface="Arial" charset="0"/>
              </a:rPr>
              <a:t>Background</a:t>
            </a:r>
          </a:p>
          <a:p>
            <a:pPr eaLnBrk="1" hangingPunct="1">
              <a:lnSpc>
                <a:spcPct val="80000"/>
              </a:lnSpc>
              <a:spcBef>
                <a:spcPct val="0"/>
              </a:spcBef>
            </a:pPr>
            <a:r>
              <a:rPr lang="en-US" sz="800" dirty="0">
                <a:latin typeface="Arial" charset="0"/>
                <a:cs typeface="Arial" charset="0"/>
              </a:rPr>
              <a:t>The greatest behavioral risk for the acquisition of HPV infection is sexual contact, specifically the rate of new partners per month.</a:t>
            </a:r>
            <a:r>
              <a:rPr lang="en-US" sz="800" baseline="30000" dirty="0">
                <a:latin typeface="Arial" charset="0"/>
                <a:cs typeface="Arial" charset="0"/>
              </a:rPr>
              <a:t>1,2</a:t>
            </a:r>
            <a:r>
              <a:rPr lang="en-US" sz="800" dirty="0">
                <a:latin typeface="Arial" charset="0"/>
                <a:cs typeface="Arial" charset="0"/>
              </a:rPr>
              <a:t> Sexual intercourse is important in the transmission of HPV.</a:t>
            </a:r>
            <a:r>
              <a:rPr lang="en-US" sz="800" baseline="30000" dirty="0">
                <a:latin typeface="Arial" charset="0"/>
                <a:cs typeface="Arial" charset="0"/>
              </a:rPr>
              <a:t>2</a:t>
            </a:r>
            <a:r>
              <a:rPr lang="en-US" sz="800" dirty="0">
                <a:latin typeface="Arial" charset="0"/>
                <a:cs typeface="Arial" charset="0"/>
              </a:rPr>
              <a:t> Other types of genital contact (genital–genital, manual–genital, oral–genital), which may begin at an earlier age than penetrative intercourse, may also lead to HPV infection.</a:t>
            </a:r>
            <a:r>
              <a:rPr lang="en-US" sz="800" baseline="30000" dirty="0">
                <a:latin typeface="Arial" charset="0"/>
                <a:cs typeface="Arial" charset="0"/>
              </a:rPr>
              <a:t>1,3,4</a:t>
            </a:r>
            <a:r>
              <a:rPr lang="en-US" sz="800" dirty="0">
                <a:latin typeface="Arial" charset="0"/>
                <a:cs typeface="Arial" charset="0"/>
              </a:rPr>
              <a:t> A recent US study of 603 college-aged (19 years of age, average age at enrollment) women reported a 2-year genital HPV incidence rate of 39% among sexually active women and 8% among virginal women.</a:t>
            </a:r>
            <a:r>
              <a:rPr lang="en-US" sz="800" baseline="30000" dirty="0">
                <a:latin typeface="Arial" charset="0"/>
                <a:cs typeface="Arial" charset="0"/>
              </a:rPr>
              <a:t>1 </a:t>
            </a:r>
            <a:r>
              <a:rPr lang="en-US" sz="800" dirty="0">
                <a:latin typeface="Arial" charset="0"/>
                <a:cs typeface="Arial" charset="0"/>
              </a:rPr>
              <a:t>Genital HPV infection in virgins is rare, but may result from </a:t>
            </a:r>
            <a:r>
              <a:rPr lang="en-US" sz="800" dirty="0" err="1">
                <a:latin typeface="Arial" charset="0"/>
                <a:cs typeface="Arial" charset="0"/>
              </a:rPr>
              <a:t>nonpenetrative</a:t>
            </a:r>
            <a:r>
              <a:rPr lang="en-US" sz="800" dirty="0">
                <a:latin typeface="Arial" charset="0"/>
                <a:cs typeface="Arial" charset="0"/>
              </a:rPr>
              <a:t> sexual contact.</a:t>
            </a:r>
            <a:r>
              <a:rPr lang="en-US" sz="800" baseline="30000" dirty="0">
                <a:latin typeface="Arial" charset="0"/>
                <a:cs typeface="Arial" charset="0"/>
              </a:rPr>
              <a:t>1 </a:t>
            </a:r>
            <a:r>
              <a:rPr lang="en-US" sz="800" dirty="0">
                <a:latin typeface="Arial" charset="0"/>
                <a:cs typeface="Arial" charset="0"/>
              </a:rPr>
              <a:t>Proper condom use may help reduce the risk of genital warts, CIN 2 or CIN 3, and invasive cervical cancer, but is not fully protective against infection.</a:t>
            </a:r>
            <a:r>
              <a:rPr lang="en-US" sz="800" baseline="30000" dirty="0">
                <a:latin typeface="Arial" charset="0"/>
                <a:cs typeface="Arial" charset="0"/>
              </a:rPr>
              <a:t>5</a:t>
            </a:r>
          </a:p>
          <a:p>
            <a:pPr eaLnBrk="1" hangingPunct="1">
              <a:lnSpc>
                <a:spcPct val="80000"/>
              </a:lnSpc>
              <a:spcBef>
                <a:spcPct val="0"/>
              </a:spcBef>
            </a:pPr>
            <a:endParaRPr lang="en-US" sz="800" baseline="30000" dirty="0">
              <a:latin typeface="Arial" charset="0"/>
              <a:cs typeface="Arial" charset="0"/>
            </a:endParaRPr>
          </a:p>
          <a:p>
            <a:pPr eaLnBrk="1" hangingPunct="1">
              <a:lnSpc>
                <a:spcPct val="80000"/>
              </a:lnSpc>
              <a:spcBef>
                <a:spcPct val="0"/>
              </a:spcBef>
            </a:pPr>
            <a:r>
              <a:rPr lang="en-US" sz="800" dirty="0">
                <a:latin typeface="Arial" charset="0"/>
                <a:cs typeface="Arial" charset="0"/>
              </a:rPr>
              <a:t>Other nonsexual routes of HPV infection include vertical transmission (from a mother to a newborn baby), although this is rare.</a:t>
            </a:r>
            <a:r>
              <a:rPr lang="en-US" sz="800" baseline="30000" dirty="0">
                <a:latin typeface="Arial" charset="0"/>
                <a:cs typeface="Arial" charset="0"/>
              </a:rPr>
              <a:t>6</a:t>
            </a:r>
            <a:r>
              <a:rPr lang="en-US" sz="800" dirty="0">
                <a:latin typeface="Arial" charset="0"/>
                <a:cs typeface="Arial" charset="0"/>
              </a:rPr>
              <a:t> A potential consequence of vertical transmission of HPV is recurrent respiratory </a:t>
            </a:r>
            <a:r>
              <a:rPr lang="en-US" sz="800" dirty="0" err="1">
                <a:latin typeface="Arial" charset="0"/>
                <a:cs typeface="Arial" charset="0"/>
              </a:rPr>
              <a:t>papillomatosis</a:t>
            </a:r>
            <a:r>
              <a:rPr lang="en-US" sz="800" dirty="0">
                <a:latin typeface="Arial" charset="0"/>
                <a:cs typeface="Arial" charset="0"/>
              </a:rPr>
              <a:t> (RRP), epithelial growths in the respiratory tract. In the larynx, growths may cause hoarseness and airway obstruction, which is potentially fatal. This condition presents most often in children younger than 5 years of age; but it can also occur in adults.</a:t>
            </a:r>
            <a:r>
              <a:rPr lang="en-US" sz="800" baseline="30000" dirty="0">
                <a:latin typeface="Arial" charset="0"/>
                <a:cs typeface="Arial" charset="0"/>
              </a:rPr>
              <a:t>7</a:t>
            </a:r>
            <a:r>
              <a:rPr lang="en-US" sz="800" dirty="0">
                <a:latin typeface="Arial" charset="0"/>
                <a:cs typeface="Arial" charset="0"/>
              </a:rPr>
              <a:t> </a:t>
            </a:r>
          </a:p>
          <a:p>
            <a:pPr eaLnBrk="1" hangingPunct="1">
              <a:lnSpc>
                <a:spcPct val="80000"/>
              </a:lnSpc>
              <a:spcBef>
                <a:spcPct val="0"/>
              </a:spcBef>
            </a:pPr>
            <a:endParaRPr lang="en-US" sz="800" dirty="0">
              <a:latin typeface="Arial" charset="0"/>
              <a:cs typeface="Arial" charset="0"/>
            </a:endParaRPr>
          </a:p>
          <a:p>
            <a:pPr eaLnBrk="1" hangingPunct="1">
              <a:lnSpc>
                <a:spcPct val="80000"/>
              </a:lnSpc>
              <a:spcBef>
                <a:spcPct val="0"/>
              </a:spcBef>
            </a:pPr>
            <a:r>
              <a:rPr lang="en-US" sz="800" dirty="0">
                <a:latin typeface="Arial" charset="0"/>
                <a:cs typeface="Arial" charset="0"/>
              </a:rPr>
              <a:t>Transmission of HPV infection may occur via contact with </a:t>
            </a:r>
            <a:r>
              <a:rPr lang="en-US" sz="800" dirty="0" err="1">
                <a:latin typeface="Arial" charset="0"/>
                <a:cs typeface="Arial" charset="0"/>
              </a:rPr>
              <a:t>fomites</a:t>
            </a:r>
            <a:r>
              <a:rPr lang="en-US" sz="800" dirty="0">
                <a:latin typeface="Arial" charset="0"/>
                <a:cs typeface="Arial" charset="0"/>
              </a:rPr>
              <a:t>, such as undergarments, surgical gloves, and biopsy forceps. This route of transmission has been hypothesized but is not well documented and would be rare.</a:t>
            </a:r>
            <a:r>
              <a:rPr lang="en-US" sz="800" baseline="30000" dirty="0">
                <a:latin typeface="Arial" charset="0"/>
                <a:cs typeface="Arial" charset="0"/>
              </a:rPr>
              <a:t>8,9</a:t>
            </a:r>
            <a:r>
              <a:rPr lang="en-US" sz="800" dirty="0">
                <a:latin typeface="Arial" charset="0"/>
                <a:cs typeface="Arial" charset="0"/>
              </a:rPr>
              <a:t> </a:t>
            </a:r>
          </a:p>
          <a:p>
            <a:pPr eaLnBrk="1" hangingPunct="1">
              <a:lnSpc>
                <a:spcPct val="80000"/>
              </a:lnSpc>
              <a:spcBef>
                <a:spcPct val="0"/>
              </a:spcBef>
            </a:pPr>
            <a:endParaRPr lang="en-US" sz="800" dirty="0">
              <a:latin typeface="Arial" charset="0"/>
              <a:cs typeface="Arial" charset="0"/>
            </a:endParaRPr>
          </a:p>
          <a:p>
            <a:pPr eaLnBrk="1" hangingPunct="1">
              <a:lnSpc>
                <a:spcPct val="80000"/>
              </a:lnSpc>
              <a:spcBef>
                <a:spcPct val="0"/>
              </a:spcBef>
            </a:pPr>
            <a:r>
              <a:rPr lang="en-US" sz="800" dirty="0">
                <a:latin typeface="Arial" charset="0"/>
                <a:cs typeface="Arial" charset="0"/>
              </a:rPr>
              <a:t>Although it is clear that sexual contact is the major mode of HPV transmission, most individuals infected by HPV do not know they have the disease.</a:t>
            </a:r>
            <a:r>
              <a:rPr lang="en-US" sz="800" baseline="30000" dirty="0">
                <a:latin typeface="Arial" charset="0"/>
                <a:cs typeface="Arial" charset="0"/>
              </a:rPr>
              <a:t>10</a:t>
            </a:r>
            <a:r>
              <a:rPr lang="en-US" sz="800" dirty="0">
                <a:latin typeface="Arial" charset="0"/>
                <a:cs typeface="Arial" charset="0"/>
              </a:rPr>
              <a:t> Therefore, they may unknowingly spread the virus. </a:t>
            </a:r>
            <a:endParaRPr lang="en-US" sz="800" b="1" dirty="0">
              <a:latin typeface="Arial" charset="0"/>
              <a:cs typeface="Arial" charset="0"/>
            </a:endParaRPr>
          </a:p>
          <a:p>
            <a:pPr eaLnBrk="1" hangingPunct="1">
              <a:lnSpc>
                <a:spcPct val="80000"/>
              </a:lnSpc>
              <a:spcBef>
                <a:spcPct val="0"/>
              </a:spcBef>
            </a:pPr>
            <a:endParaRPr lang="en-US" sz="800" baseline="30000" dirty="0">
              <a:latin typeface="Arial" charset="0"/>
              <a:cs typeface="Arial" charset="0"/>
            </a:endParaRPr>
          </a:p>
          <a:p>
            <a:pPr eaLnBrk="1" hangingPunct="1">
              <a:lnSpc>
                <a:spcPct val="80000"/>
              </a:lnSpc>
              <a:spcBef>
                <a:spcPct val="0"/>
              </a:spcBef>
            </a:pPr>
            <a:r>
              <a:rPr lang="en-US" sz="800" b="1" dirty="0">
                <a:latin typeface="Arial" charset="0"/>
                <a:cs typeface="Arial" charset="0"/>
              </a:rPr>
              <a:t>References</a:t>
            </a:r>
          </a:p>
          <a:p>
            <a:pPr eaLnBrk="1" hangingPunct="1">
              <a:lnSpc>
                <a:spcPct val="80000"/>
              </a:lnSpc>
              <a:spcBef>
                <a:spcPct val="0"/>
              </a:spcBef>
            </a:pPr>
            <a:r>
              <a:rPr lang="en-US" sz="800" dirty="0">
                <a:latin typeface="Arial" charset="0"/>
                <a:cs typeface="Arial" charset="0"/>
              </a:rPr>
              <a:t>1. </a:t>
            </a:r>
            <a:r>
              <a:rPr lang="en-US" sz="800" dirty="0" err="1">
                <a:latin typeface="Arial" charset="0"/>
                <a:cs typeface="Arial" charset="0"/>
              </a:rPr>
              <a:t>Winer</a:t>
            </a:r>
            <a:r>
              <a:rPr lang="en-US" sz="800" dirty="0">
                <a:latin typeface="Arial" charset="0"/>
                <a:cs typeface="Arial" charset="0"/>
              </a:rPr>
              <a:t> RL, Lee S-K, Hughes JP, Adam DE, </a:t>
            </a:r>
            <a:r>
              <a:rPr lang="en-US" sz="800" dirty="0" err="1">
                <a:latin typeface="Arial" charset="0"/>
                <a:cs typeface="Arial" charset="0"/>
              </a:rPr>
              <a:t>Kiviat</a:t>
            </a:r>
            <a:r>
              <a:rPr lang="en-US" sz="800" dirty="0">
                <a:latin typeface="Arial" charset="0"/>
                <a:cs typeface="Arial" charset="0"/>
              </a:rPr>
              <a:t> NB, </a:t>
            </a:r>
            <a:r>
              <a:rPr lang="en-US" sz="800" dirty="0" err="1">
                <a:latin typeface="Arial" charset="0"/>
                <a:cs typeface="Arial" charset="0"/>
              </a:rPr>
              <a:t>Koutsky</a:t>
            </a:r>
            <a:r>
              <a:rPr lang="en-US" sz="800" dirty="0">
                <a:latin typeface="Arial" charset="0"/>
                <a:cs typeface="Arial" charset="0"/>
              </a:rPr>
              <a:t> LA. Genital human </a:t>
            </a:r>
            <a:r>
              <a:rPr lang="en-US" sz="800" dirty="0" err="1">
                <a:latin typeface="Arial" charset="0"/>
                <a:cs typeface="Arial" charset="0"/>
              </a:rPr>
              <a:t>papillomavirus</a:t>
            </a:r>
            <a:r>
              <a:rPr lang="en-US" sz="800" dirty="0">
                <a:latin typeface="Arial" charset="0"/>
                <a:cs typeface="Arial" charset="0"/>
              </a:rPr>
              <a:t> infection: Incidence and risk factors in a cohort of female university students. </a:t>
            </a:r>
            <a:r>
              <a:rPr lang="en-US" sz="800" i="1" dirty="0">
                <a:latin typeface="Arial" charset="0"/>
                <a:cs typeface="Arial" charset="0"/>
              </a:rPr>
              <a:t>Am J </a:t>
            </a:r>
            <a:r>
              <a:rPr lang="en-US" sz="800" i="1" dirty="0" err="1">
                <a:latin typeface="Arial" charset="0"/>
                <a:cs typeface="Arial" charset="0"/>
              </a:rPr>
              <a:t>Epidemiol</a:t>
            </a:r>
            <a:r>
              <a:rPr lang="en-US" sz="800" dirty="0">
                <a:latin typeface="Arial" charset="0"/>
                <a:cs typeface="Arial" charset="0"/>
              </a:rPr>
              <a:t>. 2003;157:218–226.</a:t>
            </a:r>
          </a:p>
          <a:p>
            <a:pPr eaLnBrk="1" hangingPunct="1">
              <a:lnSpc>
                <a:spcPct val="80000"/>
              </a:lnSpc>
              <a:spcBef>
                <a:spcPct val="0"/>
              </a:spcBef>
            </a:pPr>
            <a:r>
              <a:rPr lang="en-US" sz="800" dirty="0">
                <a:latin typeface="Arial" charset="0"/>
                <a:cs typeface="Arial" charset="0"/>
              </a:rPr>
              <a:t>2. </a:t>
            </a:r>
            <a:r>
              <a:rPr lang="en-US" sz="800" dirty="0" err="1">
                <a:latin typeface="Arial" charset="0"/>
                <a:cs typeface="Arial" charset="0"/>
              </a:rPr>
              <a:t>Kjaer</a:t>
            </a:r>
            <a:r>
              <a:rPr lang="en-US" sz="800" dirty="0">
                <a:latin typeface="Arial" charset="0"/>
                <a:cs typeface="Arial" charset="0"/>
              </a:rPr>
              <a:t> SK, </a:t>
            </a:r>
            <a:r>
              <a:rPr lang="en-US" sz="800" dirty="0" err="1">
                <a:latin typeface="Arial" charset="0"/>
                <a:cs typeface="Arial" charset="0"/>
              </a:rPr>
              <a:t>Chackerian</a:t>
            </a:r>
            <a:r>
              <a:rPr lang="en-US" sz="800" dirty="0">
                <a:latin typeface="Arial" charset="0"/>
                <a:cs typeface="Arial" charset="0"/>
              </a:rPr>
              <a:t> B, van den Brule AJ, et al. High-risk human </a:t>
            </a:r>
            <a:r>
              <a:rPr lang="en-US" sz="800" dirty="0" err="1">
                <a:latin typeface="Arial" charset="0"/>
                <a:cs typeface="Arial" charset="0"/>
              </a:rPr>
              <a:t>papillomavirus</a:t>
            </a:r>
            <a:r>
              <a:rPr lang="en-US" sz="800" dirty="0">
                <a:latin typeface="Arial" charset="0"/>
                <a:cs typeface="Arial" charset="0"/>
              </a:rPr>
              <a:t> is sexually transmitted: Evidence from a follow-up study of virgins starting sexual activity (intercourse). </a:t>
            </a:r>
            <a:r>
              <a:rPr lang="en-US" sz="800" i="1" dirty="0">
                <a:latin typeface="Arial" charset="0"/>
                <a:cs typeface="Arial" charset="0"/>
              </a:rPr>
              <a:t>Cancer </a:t>
            </a:r>
            <a:r>
              <a:rPr lang="en-US" sz="800" i="1" dirty="0" err="1">
                <a:latin typeface="Arial" charset="0"/>
                <a:cs typeface="Arial" charset="0"/>
              </a:rPr>
              <a:t>Epidemiol</a:t>
            </a:r>
            <a:r>
              <a:rPr lang="en-US" sz="800" i="1" dirty="0">
                <a:latin typeface="Arial" charset="0"/>
                <a:cs typeface="Arial" charset="0"/>
              </a:rPr>
              <a:t> Biomarkers Prev</a:t>
            </a:r>
            <a:r>
              <a:rPr lang="en-US" sz="800" dirty="0">
                <a:latin typeface="Arial" charset="0"/>
                <a:cs typeface="Arial" charset="0"/>
              </a:rPr>
              <a:t>. 2001;10:101–106.</a:t>
            </a:r>
          </a:p>
          <a:p>
            <a:pPr eaLnBrk="1" hangingPunct="1">
              <a:lnSpc>
                <a:spcPct val="80000"/>
              </a:lnSpc>
              <a:spcBef>
                <a:spcPct val="0"/>
              </a:spcBef>
            </a:pPr>
            <a:r>
              <a:rPr lang="en-US" sz="800" dirty="0">
                <a:latin typeface="Arial" charset="0"/>
                <a:cs typeface="Arial" charset="0"/>
              </a:rPr>
              <a:t>3. Fairley CK, Gay NJ, Forbes A, Abramson M, Garland SM. Hand–genital transmission of genital warts? An analysis of prevalence data. </a:t>
            </a:r>
            <a:r>
              <a:rPr lang="en-US" sz="800" i="1" dirty="0" err="1">
                <a:latin typeface="Arial" charset="0"/>
                <a:cs typeface="Arial" charset="0"/>
              </a:rPr>
              <a:t>Epidemiol</a:t>
            </a:r>
            <a:r>
              <a:rPr lang="en-US" sz="800" i="1" dirty="0">
                <a:latin typeface="Arial" charset="0"/>
                <a:cs typeface="Arial" charset="0"/>
              </a:rPr>
              <a:t> Infect</a:t>
            </a:r>
            <a:r>
              <a:rPr lang="en-US" sz="800" dirty="0">
                <a:latin typeface="Arial" charset="0"/>
                <a:cs typeface="Arial" charset="0"/>
              </a:rPr>
              <a:t>. 1995;115:169–176.</a:t>
            </a:r>
          </a:p>
          <a:p>
            <a:pPr eaLnBrk="1" hangingPunct="1">
              <a:lnSpc>
                <a:spcPct val="80000"/>
              </a:lnSpc>
              <a:spcBef>
                <a:spcPct val="0"/>
              </a:spcBef>
            </a:pPr>
            <a:r>
              <a:rPr lang="en-US" sz="800" dirty="0">
                <a:latin typeface="Arial" charset="0"/>
                <a:cs typeface="Arial" charset="0"/>
              </a:rPr>
              <a:t>4. </a:t>
            </a:r>
            <a:r>
              <a:rPr lang="en-US" sz="800" dirty="0" err="1">
                <a:latin typeface="Arial" charset="0"/>
                <a:cs typeface="Arial" charset="0"/>
              </a:rPr>
              <a:t>Herrero</a:t>
            </a:r>
            <a:r>
              <a:rPr lang="en-US" sz="800" dirty="0">
                <a:latin typeface="Arial" charset="0"/>
                <a:cs typeface="Arial" charset="0"/>
              </a:rPr>
              <a:t> R, </a:t>
            </a:r>
            <a:r>
              <a:rPr lang="en-US" sz="800" dirty="0" err="1">
                <a:latin typeface="Arial" charset="0"/>
                <a:cs typeface="Arial" charset="0"/>
              </a:rPr>
              <a:t>Castellsagué</a:t>
            </a:r>
            <a:r>
              <a:rPr lang="en-US" sz="800" dirty="0">
                <a:latin typeface="Arial" charset="0"/>
                <a:cs typeface="Arial" charset="0"/>
              </a:rPr>
              <a:t> X, </a:t>
            </a:r>
            <a:r>
              <a:rPr lang="en-US" sz="800" dirty="0" err="1">
                <a:latin typeface="Arial" charset="0"/>
                <a:cs typeface="Arial" charset="0"/>
              </a:rPr>
              <a:t>Pawlita</a:t>
            </a:r>
            <a:r>
              <a:rPr lang="en-US" sz="800" dirty="0">
                <a:latin typeface="Arial" charset="0"/>
                <a:cs typeface="Arial" charset="0"/>
              </a:rPr>
              <a:t> M, et al. Human </a:t>
            </a:r>
            <a:r>
              <a:rPr lang="en-US" sz="800" dirty="0" err="1">
                <a:latin typeface="Arial" charset="0"/>
                <a:cs typeface="Arial" charset="0"/>
              </a:rPr>
              <a:t>papillomavirus</a:t>
            </a:r>
            <a:r>
              <a:rPr lang="en-US" sz="800" dirty="0">
                <a:latin typeface="Arial" charset="0"/>
                <a:cs typeface="Arial" charset="0"/>
              </a:rPr>
              <a:t> and oral cancer: The International Agency for Research on Cancer multicenter study. </a:t>
            </a:r>
            <a:r>
              <a:rPr lang="en-US" sz="800" i="1" dirty="0">
                <a:latin typeface="Arial" charset="0"/>
                <a:cs typeface="Arial" charset="0"/>
              </a:rPr>
              <a:t>J </a:t>
            </a:r>
            <a:r>
              <a:rPr lang="en-US" sz="800" i="1" dirty="0" err="1">
                <a:latin typeface="Arial" charset="0"/>
                <a:cs typeface="Arial" charset="0"/>
              </a:rPr>
              <a:t>Natl</a:t>
            </a:r>
            <a:r>
              <a:rPr lang="en-US" sz="800" i="1" dirty="0">
                <a:latin typeface="Arial" charset="0"/>
                <a:cs typeface="Arial" charset="0"/>
              </a:rPr>
              <a:t> Cancer Inst</a:t>
            </a:r>
            <a:r>
              <a:rPr lang="en-US" sz="800" dirty="0">
                <a:latin typeface="Arial" charset="0"/>
                <a:cs typeface="Arial" charset="0"/>
              </a:rPr>
              <a:t>. 2003;95:1772–1783.</a:t>
            </a:r>
          </a:p>
          <a:p>
            <a:pPr eaLnBrk="1" hangingPunct="1">
              <a:lnSpc>
                <a:spcPct val="80000"/>
              </a:lnSpc>
              <a:spcBef>
                <a:spcPct val="0"/>
              </a:spcBef>
            </a:pPr>
            <a:r>
              <a:rPr lang="en-US" sz="800" dirty="0">
                <a:latin typeface="Arial" charset="0"/>
                <a:cs typeface="Arial" charset="0"/>
              </a:rPr>
              <a:t>5. </a:t>
            </a:r>
            <a:r>
              <a:rPr lang="fr-FR" sz="800" dirty="0" err="1">
                <a:latin typeface="Arial" charset="0"/>
                <a:cs typeface="Arial" charset="0"/>
              </a:rPr>
              <a:t>Manhart</a:t>
            </a:r>
            <a:r>
              <a:rPr lang="fr-FR" sz="800" dirty="0">
                <a:latin typeface="Arial" charset="0"/>
                <a:cs typeface="Arial" charset="0"/>
              </a:rPr>
              <a:t> LE, </a:t>
            </a:r>
            <a:r>
              <a:rPr lang="fr-FR" sz="800" dirty="0" err="1">
                <a:latin typeface="Arial" charset="0"/>
                <a:cs typeface="Arial" charset="0"/>
              </a:rPr>
              <a:t>Koutsky</a:t>
            </a:r>
            <a:r>
              <a:rPr lang="fr-FR" sz="800" dirty="0">
                <a:latin typeface="Arial" charset="0"/>
                <a:cs typeface="Arial" charset="0"/>
              </a:rPr>
              <a:t> LA. </a:t>
            </a:r>
            <a:r>
              <a:rPr lang="en-US" sz="800" dirty="0">
                <a:latin typeface="Arial" charset="0"/>
                <a:cs typeface="Arial" charset="0"/>
              </a:rPr>
              <a:t>Do condoms prevent genital HPV infection, external genital warts, or cervical </a:t>
            </a:r>
            <a:r>
              <a:rPr lang="en-US" sz="800" dirty="0" err="1">
                <a:latin typeface="Arial" charset="0"/>
                <a:cs typeface="Arial" charset="0"/>
              </a:rPr>
              <a:t>neoplasia</a:t>
            </a:r>
            <a:r>
              <a:rPr lang="en-US" sz="800" dirty="0">
                <a:latin typeface="Arial" charset="0"/>
                <a:cs typeface="Arial" charset="0"/>
              </a:rPr>
              <a:t>? A meta-analysis</a:t>
            </a:r>
            <a:r>
              <a:rPr lang="en-US" sz="800" i="1" dirty="0">
                <a:latin typeface="Arial" charset="0"/>
                <a:cs typeface="Arial" charset="0"/>
              </a:rPr>
              <a:t>.</a:t>
            </a:r>
            <a:r>
              <a:rPr lang="fr-FR" sz="800" i="1" dirty="0">
                <a:latin typeface="Arial" charset="0"/>
                <a:cs typeface="Arial" charset="0"/>
              </a:rPr>
              <a:t> </a:t>
            </a:r>
            <a:r>
              <a:rPr lang="en-US" sz="800" i="1" dirty="0">
                <a:latin typeface="Arial" charset="0"/>
                <a:cs typeface="Arial" charset="0"/>
              </a:rPr>
              <a:t>Sex </a:t>
            </a:r>
            <a:r>
              <a:rPr lang="en-US" sz="800" i="1" dirty="0" err="1">
                <a:latin typeface="Arial" charset="0"/>
                <a:cs typeface="Arial" charset="0"/>
              </a:rPr>
              <a:t>Transm</a:t>
            </a:r>
            <a:r>
              <a:rPr lang="en-US" sz="800" i="1" dirty="0">
                <a:latin typeface="Arial" charset="0"/>
                <a:cs typeface="Arial" charset="0"/>
              </a:rPr>
              <a:t> Dis</a:t>
            </a:r>
            <a:r>
              <a:rPr lang="en-US" sz="800" dirty="0">
                <a:latin typeface="Arial" charset="0"/>
                <a:cs typeface="Arial" charset="0"/>
              </a:rPr>
              <a:t>. 2002;29:725−735.</a:t>
            </a:r>
          </a:p>
          <a:p>
            <a:pPr eaLnBrk="1" hangingPunct="1">
              <a:lnSpc>
                <a:spcPct val="80000"/>
              </a:lnSpc>
              <a:spcBef>
                <a:spcPct val="0"/>
              </a:spcBef>
            </a:pPr>
            <a:r>
              <a:rPr lang="en-US" sz="800" dirty="0">
                <a:latin typeface="Arial" charset="0"/>
                <a:cs typeface="Arial" charset="0"/>
              </a:rPr>
              <a:t>6. Smith EM, Ritchie JM, </a:t>
            </a:r>
            <a:r>
              <a:rPr lang="en-US" sz="800" dirty="0" err="1">
                <a:latin typeface="Arial" charset="0"/>
                <a:cs typeface="Arial" charset="0"/>
              </a:rPr>
              <a:t>Yankowitz</a:t>
            </a:r>
            <a:r>
              <a:rPr lang="en-US" sz="800" dirty="0">
                <a:latin typeface="Arial" charset="0"/>
                <a:cs typeface="Arial" charset="0"/>
              </a:rPr>
              <a:t> J, et al. Human </a:t>
            </a:r>
            <a:r>
              <a:rPr lang="en-US" sz="800" dirty="0" err="1">
                <a:latin typeface="Arial" charset="0"/>
                <a:cs typeface="Arial" charset="0"/>
              </a:rPr>
              <a:t>papillomavirus</a:t>
            </a:r>
            <a:r>
              <a:rPr lang="en-US" sz="800" dirty="0">
                <a:latin typeface="Arial" charset="0"/>
                <a:cs typeface="Arial" charset="0"/>
              </a:rPr>
              <a:t> prevalence and types in newborns and parents: Concordance and modes of transmission. </a:t>
            </a:r>
            <a:r>
              <a:rPr lang="en-US" sz="800" i="1" dirty="0">
                <a:latin typeface="Arial" charset="0"/>
                <a:cs typeface="Arial" charset="0"/>
              </a:rPr>
              <a:t>Sex </a:t>
            </a:r>
            <a:r>
              <a:rPr lang="en-US" sz="800" i="1" dirty="0" err="1">
                <a:latin typeface="Arial" charset="0"/>
                <a:cs typeface="Arial" charset="0"/>
              </a:rPr>
              <a:t>Transm</a:t>
            </a:r>
            <a:r>
              <a:rPr lang="en-US" sz="800" i="1" dirty="0">
                <a:latin typeface="Arial" charset="0"/>
                <a:cs typeface="Arial" charset="0"/>
              </a:rPr>
              <a:t> Dis</a:t>
            </a:r>
            <a:r>
              <a:rPr lang="en-US" sz="800" dirty="0">
                <a:latin typeface="Arial" charset="0"/>
                <a:cs typeface="Arial" charset="0"/>
              </a:rPr>
              <a:t>. 2004;31:57–62. </a:t>
            </a:r>
          </a:p>
          <a:p>
            <a:pPr eaLnBrk="1" hangingPunct="1">
              <a:lnSpc>
                <a:spcPct val="80000"/>
              </a:lnSpc>
              <a:spcBef>
                <a:spcPct val="0"/>
              </a:spcBef>
            </a:pPr>
            <a:r>
              <a:rPr lang="en-US" sz="800" dirty="0">
                <a:latin typeface="Arial" charset="0"/>
                <a:cs typeface="Arial" charset="0"/>
              </a:rPr>
              <a:t>7. Kashima HK, Mounts P, Shah K. Recurrent respiratory </a:t>
            </a:r>
            <a:r>
              <a:rPr lang="en-US" sz="800" dirty="0" err="1">
                <a:latin typeface="Arial" charset="0"/>
                <a:cs typeface="Arial" charset="0"/>
              </a:rPr>
              <a:t>papillomatosis</a:t>
            </a:r>
            <a:r>
              <a:rPr lang="en-US" sz="800" dirty="0">
                <a:latin typeface="Arial" charset="0"/>
                <a:cs typeface="Arial" charset="0"/>
              </a:rPr>
              <a:t>. </a:t>
            </a:r>
            <a:r>
              <a:rPr lang="en-US" sz="800" i="1" dirty="0" err="1">
                <a:latin typeface="Arial" charset="0"/>
                <a:cs typeface="Arial" charset="0"/>
              </a:rPr>
              <a:t>Obstet</a:t>
            </a:r>
            <a:r>
              <a:rPr lang="en-US" sz="800" i="1" dirty="0">
                <a:latin typeface="Arial" charset="0"/>
                <a:cs typeface="Arial" charset="0"/>
              </a:rPr>
              <a:t> </a:t>
            </a:r>
            <a:r>
              <a:rPr lang="en-US" sz="800" i="1" dirty="0" err="1">
                <a:latin typeface="Arial" charset="0"/>
                <a:cs typeface="Arial" charset="0"/>
              </a:rPr>
              <a:t>Gynecol</a:t>
            </a:r>
            <a:r>
              <a:rPr lang="en-US" sz="800" i="1" dirty="0">
                <a:latin typeface="Arial" charset="0"/>
                <a:cs typeface="Arial" charset="0"/>
              </a:rPr>
              <a:t> </a:t>
            </a:r>
            <a:r>
              <a:rPr lang="en-US" sz="800" i="1" dirty="0" err="1">
                <a:latin typeface="Arial" charset="0"/>
                <a:cs typeface="Arial" charset="0"/>
              </a:rPr>
              <a:t>Clin</a:t>
            </a:r>
            <a:r>
              <a:rPr lang="en-US" sz="800" i="1" dirty="0">
                <a:latin typeface="Arial" charset="0"/>
                <a:cs typeface="Arial" charset="0"/>
              </a:rPr>
              <a:t> North Am</a:t>
            </a:r>
            <a:r>
              <a:rPr lang="en-US" sz="800" dirty="0">
                <a:latin typeface="Arial" charset="0"/>
                <a:cs typeface="Arial" charset="0"/>
              </a:rPr>
              <a:t>. 1996;23:699–706.</a:t>
            </a:r>
          </a:p>
          <a:p>
            <a:pPr eaLnBrk="1" hangingPunct="1">
              <a:lnSpc>
                <a:spcPct val="80000"/>
              </a:lnSpc>
              <a:spcBef>
                <a:spcPct val="0"/>
              </a:spcBef>
            </a:pPr>
            <a:r>
              <a:rPr lang="en-US" sz="800" dirty="0">
                <a:latin typeface="Arial" charset="0"/>
                <a:cs typeface="Arial" charset="0"/>
              </a:rPr>
              <a:t>8. </a:t>
            </a:r>
            <a:r>
              <a:rPr lang="en-US" sz="800" dirty="0" err="1">
                <a:latin typeface="Arial" charset="0"/>
                <a:cs typeface="Arial" charset="0"/>
              </a:rPr>
              <a:t>Ferenczy</a:t>
            </a:r>
            <a:r>
              <a:rPr lang="en-US" sz="800" dirty="0">
                <a:latin typeface="Arial" charset="0"/>
                <a:cs typeface="Arial" charset="0"/>
              </a:rPr>
              <a:t> A, Bergeron C, </a:t>
            </a:r>
            <a:r>
              <a:rPr lang="en-US" sz="800" dirty="0" err="1">
                <a:latin typeface="Arial" charset="0"/>
                <a:cs typeface="Arial" charset="0"/>
              </a:rPr>
              <a:t>Richart</a:t>
            </a:r>
            <a:r>
              <a:rPr lang="en-US" sz="800" dirty="0">
                <a:latin typeface="Arial" charset="0"/>
                <a:cs typeface="Arial" charset="0"/>
              </a:rPr>
              <a:t> RM. Human </a:t>
            </a:r>
            <a:r>
              <a:rPr lang="en-US" sz="800" dirty="0" err="1">
                <a:latin typeface="Arial" charset="0"/>
                <a:cs typeface="Arial" charset="0"/>
              </a:rPr>
              <a:t>papillomavirus</a:t>
            </a:r>
            <a:r>
              <a:rPr lang="en-US" sz="800" dirty="0">
                <a:latin typeface="Arial" charset="0"/>
                <a:cs typeface="Arial" charset="0"/>
              </a:rPr>
              <a:t> DNA in </a:t>
            </a:r>
            <a:r>
              <a:rPr lang="en-US" sz="800" dirty="0" err="1">
                <a:latin typeface="Arial" charset="0"/>
                <a:cs typeface="Arial" charset="0"/>
              </a:rPr>
              <a:t>fomites</a:t>
            </a:r>
            <a:r>
              <a:rPr lang="en-US" sz="800" dirty="0">
                <a:latin typeface="Arial" charset="0"/>
                <a:cs typeface="Arial" charset="0"/>
              </a:rPr>
              <a:t> on objects used for the management of patients with genital human </a:t>
            </a:r>
            <a:r>
              <a:rPr lang="en-US" sz="800" dirty="0" err="1">
                <a:latin typeface="Arial" charset="0"/>
                <a:cs typeface="Arial" charset="0"/>
              </a:rPr>
              <a:t>papillomavirus</a:t>
            </a:r>
            <a:r>
              <a:rPr lang="en-US" sz="800" dirty="0">
                <a:latin typeface="Arial" charset="0"/>
                <a:cs typeface="Arial" charset="0"/>
              </a:rPr>
              <a:t> infections. </a:t>
            </a:r>
            <a:r>
              <a:rPr lang="en-US" sz="800" i="1" dirty="0" err="1">
                <a:latin typeface="Arial" charset="0"/>
                <a:cs typeface="Arial" charset="0"/>
              </a:rPr>
              <a:t>Obstet</a:t>
            </a:r>
            <a:r>
              <a:rPr lang="en-US" sz="800" i="1" dirty="0">
                <a:latin typeface="Arial" charset="0"/>
                <a:cs typeface="Arial" charset="0"/>
              </a:rPr>
              <a:t> Gynecol</a:t>
            </a:r>
            <a:r>
              <a:rPr lang="en-US" sz="800" dirty="0">
                <a:latin typeface="Arial" charset="0"/>
                <a:cs typeface="Arial" charset="0"/>
              </a:rPr>
              <a:t>. 1989;74:950–954.</a:t>
            </a:r>
          </a:p>
          <a:p>
            <a:pPr eaLnBrk="1" hangingPunct="1">
              <a:lnSpc>
                <a:spcPct val="80000"/>
              </a:lnSpc>
              <a:spcBef>
                <a:spcPct val="0"/>
              </a:spcBef>
            </a:pPr>
            <a:r>
              <a:rPr lang="en-US" sz="800" dirty="0">
                <a:latin typeface="Arial" charset="0"/>
                <a:cs typeface="Arial" charset="0"/>
              </a:rPr>
              <a:t>9. </a:t>
            </a:r>
            <a:r>
              <a:rPr lang="en-US" sz="800" dirty="0" err="1">
                <a:latin typeface="Arial" charset="0"/>
                <a:cs typeface="Arial" charset="0"/>
              </a:rPr>
              <a:t>Roden</a:t>
            </a:r>
            <a:r>
              <a:rPr lang="en-US" sz="800" dirty="0">
                <a:latin typeface="Arial" charset="0"/>
                <a:cs typeface="Arial" charset="0"/>
              </a:rPr>
              <a:t> RB, Lowy DR, Schiller JT. </a:t>
            </a:r>
            <a:r>
              <a:rPr lang="en-US" sz="800" dirty="0" err="1">
                <a:latin typeface="Arial" charset="0"/>
                <a:cs typeface="Arial" charset="0"/>
              </a:rPr>
              <a:t>Papillomavirus</a:t>
            </a:r>
            <a:r>
              <a:rPr lang="en-US" sz="800" dirty="0">
                <a:latin typeface="Arial" charset="0"/>
                <a:cs typeface="Arial" charset="0"/>
              </a:rPr>
              <a:t> is resistant to desiccation. </a:t>
            </a:r>
            <a:r>
              <a:rPr lang="en-US" sz="800" i="1" dirty="0">
                <a:latin typeface="Arial" charset="0"/>
                <a:cs typeface="Arial" charset="0"/>
              </a:rPr>
              <a:t>J Infect Dis</a:t>
            </a:r>
            <a:r>
              <a:rPr lang="en-US" sz="800" dirty="0">
                <a:latin typeface="Arial" charset="0"/>
                <a:cs typeface="Arial" charset="0"/>
              </a:rPr>
              <a:t>. 1997;176:1076–1079.</a:t>
            </a:r>
          </a:p>
          <a:p>
            <a:pPr eaLnBrk="1" hangingPunct="1">
              <a:lnSpc>
                <a:spcPct val="80000"/>
              </a:lnSpc>
              <a:spcBef>
                <a:spcPct val="0"/>
              </a:spcBef>
            </a:pPr>
            <a:r>
              <a:rPr lang="en-US" sz="800" dirty="0">
                <a:latin typeface="Arial" charset="0"/>
                <a:cs typeface="Times New Roman" pitchFamily="18" charset="0"/>
              </a:rPr>
              <a:t>10. </a:t>
            </a:r>
            <a:r>
              <a:rPr lang="en-US" sz="800" dirty="0" err="1">
                <a:latin typeface="Arial" charset="0"/>
                <a:cs typeface="Times New Roman" pitchFamily="18" charset="0"/>
              </a:rPr>
              <a:t>Anhang</a:t>
            </a:r>
            <a:r>
              <a:rPr lang="en-US" sz="800" dirty="0">
                <a:latin typeface="Arial" charset="0"/>
                <a:cs typeface="Times New Roman" pitchFamily="18" charset="0"/>
              </a:rPr>
              <a:t> R, Goodman A, Goldie SJ. HPV communication: Review of existing research and recommendations for patient education. </a:t>
            </a:r>
            <a:r>
              <a:rPr lang="en-US" sz="800" i="1" dirty="0">
                <a:latin typeface="Arial" charset="0"/>
                <a:cs typeface="Times New Roman" pitchFamily="18" charset="0"/>
              </a:rPr>
              <a:t>CA Cancer J </a:t>
            </a:r>
            <a:r>
              <a:rPr lang="en-US" sz="800" i="1" dirty="0" err="1">
                <a:latin typeface="Arial" charset="0"/>
                <a:cs typeface="Times New Roman" pitchFamily="18" charset="0"/>
              </a:rPr>
              <a:t>Clin</a:t>
            </a:r>
            <a:r>
              <a:rPr lang="en-US" sz="800" i="1" dirty="0">
                <a:latin typeface="Arial" charset="0"/>
                <a:cs typeface="Times New Roman" pitchFamily="18" charset="0"/>
              </a:rPr>
              <a:t>. </a:t>
            </a:r>
            <a:r>
              <a:rPr lang="en-US" sz="800" dirty="0">
                <a:latin typeface="Arial" charset="0"/>
                <a:cs typeface="Times New Roman" pitchFamily="18" charset="0"/>
              </a:rPr>
              <a:t>2004;54:248</a:t>
            </a:r>
            <a:r>
              <a:rPr lang="en-US" sz="800" dirty="0">
                <a:latin typeface="Arial" charset="0"/>
                <a:cs typeface="Arial" charset="0"/>
              </a:rPr>
              <a:t>–</a:t>
            </a:r>
            <a:r>
              <a:rPr lang="en-US" sz="800" dirty="0">
                <a:latin typeface="Arial" charset="0"/>
                <a:cs typeface="Times New Roman" pitchFamily="18" charset="0"/>
              </a:rPr>
              <a:t>259.  </a:t>
            </a:r>
          </a:p>
        </p:txBody>
      </p:sp>
      <p:sp>
        <p:nvSpPr>
          <p:cNvPr id="48133" name="Text Box 4"/>
          <p:cNvSpPr txBox="1">
            <a:spLocks noChangeArrowheads="1"/>
          </p:cNvSpPr>
          <p:nvPr/>
        </p:nvSpPr>
        <p:spPr bwMode="auto">
          <a:xfrm>
            <a:off x="5837465" y="336917"/>
            <a:ext cx="813288" cy="642347"/>
          </a:xfrm>
          <a:prstGeom prst="rect">
            <a:avLst/>
          </a:prstGeom>
          <a:noFill/>
          <a:ln w="9525">
            <a:solidFill>
              <a:schemeClr val="tx1"/>
            </a:solidFill>
            <a:miter lim="800000"/>
            <a:headEnd/>
            <a:tailEnd/>
          </a:ln>
        </p:spPr>
        <p:txBody>
          <a:bodyPr lIns="91323" tIns="45663" rIns="91323" bIns="45663">
            <a:spAutoFit/>
          </a:bodyPr>
          <a:lstStyle/>
          <a:p>
            <a:pPr defTabSz="910431"/>
            <a:r>
              <a:rPr lang="en-US" sz="900" dirty="0"/>
              <a:t>1/</a:t>
            </a:r>
            <a:r>
              <a:rPr lang="en-US" sz="900" dirty="0" err="1"/>
              <a:t>Kjaer</a:t>
            </a:r>
            <a:r>
              <a:rPr lang="en-US" sz="900" dirty="0"/>
              <a:t>/ p. 105/</a:t>
            </a:r>
            <a:r>
              <a:rPr lang="en-US" sz="900" dirty="0" err="1"/>
              <a:t>col</a:t>
            </a:r>
            <a:r>
              <a:rPr lang="en-US" sz="900" dirty="0"/>
              <a:t> 1/¶2; p. 101/abstract</a:t>
            </a:r>
          </a:p>
        </p:txBody>
      </p:sp>
      <p:sp>
        <p:nvSpPr>
          <p:cNvPr id="48134" name="Text Box 5"/>
          <p:cNvSpPr txBox="1">
            <a:spLocks noChangeArrowheads="1"/>
          </p:cNvSpPr>
          <p:nvPr/>
        </p:nvSpPr>
        <p:spPr bwMode="auto">
          <a:xfrm>
            <a:off x="5818624" y="1045389"/>
            <a:ext cx="1039376" cy="923215"/>
          </a:xfrm>
          <a:prstGeom prst="rect">
            <a:avLst/>
          </a:prstGeom>
          <a:noFill/>
          <a:ln w="9525">
            <a:solidFill>
              <a:schemeClr val="tx1"/>
            </a:solidFill>
            <a:miter lim="800000"/>
            <a:headEnd/>
            <a:tailEnd/>
          </a:ln>
        </p:spPr>
        <p:txBody>
          <a:bodyPr lIns="91323" tIns="45663" rIns="91323" bIns="45663">
            <a:spAutoFit/>
          </a:bodyPr>
          <a:lstStyle/>
          <a:p>
            <a:pPr defTabSz="910431"/>
            <a:r>
              <a:rPr lang="en-US" sz="900" dirty="0"/>
              <a:t>2/</a:t>
            </a:r>
            <a:r>
              <a:rPr lang="en-US" sz="900" dirty="0" err="1"/>
              <a:t>Winer</a:t>
            </a:r>
            <a:r>
              <a:rPr lang="en-US" sz="900" dirty="0"/>
              <a:t>/ p. 224/</a:t>
            </a:r>
            <a:r>
              <a:rPr lang="en-US" sz="900" dirty="0" err="1"/>
              <a:t>col</a:t>
            </a:r>
            <a:r>
              <a:rPr lang="en-US" sz="900" dirty="0"/>
              <a:t> 2/¶2. 3/Fairley/ p. 169/¶1. 4/</a:t>
            </a:r>
            <a:r>
              <a:rPr lang="en-US" sz="900" dirty="0" err="1"/>
              <a:t>Herrero</a:t>
            </a:r>
            <a:r>
              <a:rPr lang="en-US" sz="900" dirty="0"/>
              <a:t>/ p. 1776/col. 2/ /¶4 </a:t>
            </a:r>
          </a:p>
        </p:txBody>
      </p:sp>
      <p:sp>
        <p:nvSpPr>
          <p:cNvPr id="48135" name="Text Box 6"/>
          <p:cNvSpPr txBox="1">
            <a:spLocks noChangeArrowheads="1"/>
          </p:cNvSpPr>
          <p:nvPr/>
        </p:nvSpPr>
        <p:spPr bwMode="auto">
          <a:xfrm>
            <a:off x="5809204" y="2843330"/>
            <a:ext cx="814859" cy="371554"/>
          </a:xfrm>
          <a:prstGeom prst="rect">
            <a:avLst/>
          </a:prstGeom>
          <a:noFill/>
          <a:ln w="9525">
            <a:solidFill>
              <a:schemeClr val="tx1"/>
            </a:solidFill>
            <a:miter lim="800000"/>
            <a:headEnd/>
            <a:tailEnd/>
          </a:ln>
        </p:spPr>
        <p:txBody>
          <a:bodyPr lIns="91323" tIns="45663" rIns="91323" bIns="45663">
            <a:spAutoFit/>
          </a:bodyPr>
          <a:lstStyle/>
          <a:p>
            <a:pPr defTabSz="910431"/>
            <a:r>
              <a:rPr lang="en-US" sz="900" dirty="0"/>
              <a:t>6/Smith/p. 57/abstract </a:t>
            </a:r>
          </a:p>
        </p:txBody>
      </p:sp>
      <p:sp>
        <p:nvSpPr>
          <p:cNvPr id="48136" name="Text Box 7"/>
          <p:cNvSpPr txBox="1">
            <a:spLocks noChangeArrowheads="1"/>
          </p:cNvSpPr>
          <p:nvPr/>
        </p:nvSpPr>
        <p:spPr bwMode="auto">
          <a:xfrm>
            <a:off x="5791934" y="3265265"/>
            <a:ext cx="907492" cy="642347"/>
          </a:xfrm>
          <a:prstGeom prst="rect">
            <a:avLst/>
          </a:prstGeom>
          <a:noFill/>
          <a:ln w="9525">
            <a:solidFill>
              <a:schemeClr val="tx1"/>
            </a:solidFill>
            <a:miter lim="800000"/>
            <a:headEnd/>
            <a:tailEnd/>
          </a:ln>
        </p:spPr>
        <p:txBody>
          <a:bodyPr lIns="91323" tIns="45663" rIns="91323" bIns="45663">
            <a:spAutoFit/>
          </a:bodyPr>
          <a:lstStyle/>
          <a:p>
            <a:pPr defTabSz="910431"/>
            <a:r>
              <a:rPr lang="en-US" sz="900" dirty="0"/>
              <a:t>7/</a:t>
            </a:r>
            <a:r>
              <a:rPr lang="en-US" sz="900" dirty="0" err="1"/>
              <a:t>Ferenczy</a:t>
            </a:r>
            <a:r>
              <a:rPr lang="en-US" sz="900" dirty="0"/>
              <a:t>/ p. 953/</a:t>
            </a:r>
            <a:r>
              <a:rPr lang="en-US" sz="900" dirty="0" err="1"/>
              <a:t>col</a:t>
            </a:r>
            <a:r>
              <a:rPr lang="en-US" sz="900" dirty="0"/>
              <a:t> 1/¶2. 8/</a:t>
            </a:r>
            <a:r>
              <a:rPr lang="en-US" sz="900" dirty="0" err="1"/>
              <a:t>Roden</a:t>
            </a:r>
            <a:r>
              <a:rPr lang="en-US" sz="900" dirty="0"/>
              <a:t>/ p. 1078/</a:t>
            </a:r>
            <a:r>
              <a:rPr lang="en-US" sz="900" dirty="0" err="1"/>
              <a:t>col</a:t>
            </a:r>
            <a:r>
              <a:rPr lang="en-US" sz="900" dirty="0"/>
              <a:t> 2/¶4. </a:t>
            </a:r>
          </a:p>
        </p:txBody>
      </p:sp>
      <p:sp>
        <p:nvSpPr>
          <p:cNvPr id="48137" name="Text Box 8"/>
          <p:cNvSpPr txBox="1">
            <a:spLocks noChangeArrowheads="1"/>
          </p:cNvSpPr>
          <p:nvPr/>
        </p:nvSpPr>
        <p:spPr bwMode="auto">
          <a:xfrm>
            <a:off x="5818624" y="1993165"/>
            <a:ext cx="1039376" cy="371554"/>
          </a:xfrm>
          <a:prstGeom prst="rect">
            <a:avLst/>
          </a:prstGeom>
          <a:noFill/>
          <a:ln w="9525">
            <a:solidFill>
              <a:schemeClr val="tx1"/>
            </a:solidFill>
            <a:miter lim="800000"/>
            <a:headEnd/>
            <a:tailEnd/>
          </a:ln>
        </p:spPr>
        <p:txBody>
          <a:bodyPr lIns="91323" tIns="45663" rIns="91323" bIns="45663">
            <a:spAutoFit/>
          </a:bodyPr>
          <a:lstStyle/>
          <a:p>
            <a:pPr defTabSz="910431"/>
            <a:r>
              <a:rPr lang="en-US" sz="900" dirty="0"/>
              <a:t>2/</a:t>
            </a:r>
            <a:r>
              <a:rPr lang="en-US" sz="900" dirty="0" err="1"/>
              <a:t>Winer</a:t>
            </a:r>
            <a:r>
              <a:rPr lang="en-US" sz="900" dirty="0"/>
              <a:t>/ p. 225/ </a:t>
            </a:r>
            <a:r>
              <a:rPr lang="en-US" sz="900" dirty="0" err="1"/>
              <a:t>col</a:t>
            </a:r>
            <a:r>
              <a:rPr lang="en-US" sz="900" dirty="0"/>
              <a:t> 1/¶2 </a:t>
            </a:r>
          </a:p>
        </p:txBody>
      </p:sp>
      <p:sp>
        <p:nvSpPr>
          <p:cNvPr id="48138" name="Text Box 9"/>
          <p:cNvSpPr txBox="1">
            <a:spLocks noChangeArrowheads="1"/>
          </p:cNvSpPr>
          <p:nvPr/>
        </p:nvSpPr>
        <p:spPr bwMode="auto">
          <a:xfrm>
            <a:off x="149155" y="5845675"/>
            <a:ext cx="971864" cy="828124"/>
          </a:xfrm>
          <a:prstGeom prst="rect">
            <a:avLst/>
          </a:prstGeom>
          <a:noFill/>
          <a:ln w="9525">
            <a:solidFill>
              <a:schemeClr val="tx1"/>
            </a:solidFill>
            <a:miter lim="800000"/>
            <a:headEnd/>
            <a:tailEnd/>
          </a:ln>
        </p:spPr>
        <p:txBody>
          <a:bodyPr lIns="91323" tIns="45663" rIns="91323" bIns="45663">
            <a:spAutoFit/>
          </a:bodyPr>
          <a:lstStyle/>
          <a:p>
            <a:pPr defTabSz="910431"/>
            <a:r>
              <a:rPr lang="en-US" sz="800" dirty="0"/>
              <a:t>1/</a:t>
            </a:r>
            <a:r>
              <a:rPr lang="en-US" sz="800" dirty="0" err="1"/>
              <a:t>Winer</a:t>
            </a:r>
            <a:r>
              <a:rPr lang="en-US" sz="800" dirty="0"/>
              <a:t>/p. 218/abstract/p. 220/</a:t>
            </a:r>
            <a:r>
              <a:rPr lang="en-US" sz="800" dirty="0" err="1"/>
              <a:t>col</a:t>
            </a:r>
            <a:r>
              <a:rPr lang="en-US" sz="800" dirty="0"/>
              <a:t> 1 /¶2,3; p. 221/</a:t>
            </a:r>
            <a:r>
              <a:rPr lang="en-US" sz="800" dirty="0" err="1"/>
              <a:t>col</a:t>
            </a:r>
            <a:r>
              <a:rPr lang="en-US" sz="800" dirty="0"/>
              <a:t> 2/¶1; p. 224/</a:t>
            </a:r>
            <a:r>
              <a:rPr lang="en-US" sz="800" dirty="0" err="1"/>
              <a:t>col</a:t>
            </a:r>
            <a:r>
              <a:rPr lang="en-US" sz="800" dirty="0"/>
              <a:t> 1/¶5; p. 225/</a:t>
            </a:r>
            <a:r>
              <a:rPr lang="en-US" sz="800" dirty="0" err="1"/>
              <a:t>col</a:t>
            </a:r>
            <a:r>
              <a:rPr lang="en-US" sz="800" dirty="0"/>
              <a:t> 1/¶2</a:t>
            </a:r>
          </a:p>
        </p:txBody>
      </p:sp>
      <p:sp>
        <p:nvSpPr>
          <p:cNvPr id="48139" name="Text Box 10"/>
          <p:cNvSpPr txBox="1">
            <a:spLocks noChangeArrowheads="1"/>
          </p:cNvSpPr>
          <p:nvPr/>
        </p:nvSpPr>
        <p:spPr bwMode="auto">
          <a:xfrm>
            <a:off x="130316" y="4793988"/>
            <a:ext cx="905921" cy="830882"/>
          </a:xfrm>
          <a:prstGeom prst="rect">
            <a:avLst/>
          </a:prstGeom>
          <a:noFill/>
          <a:ln w="9525">
            <a:solidFill>
              <a:schemeClr val="tx1"/>
            </a:solidFill>
            <a:miter lim="800000"/>
            <a:headEnd/>
            <a:tailEnd/>
          </a:ln>
        </p:spPr>
        <p:txBody>
          <a:bodyPr lIns="91323" tIns="45663" rIns="91323" bIns="45663">
            <a:spAutoFit/>
          </a:bodyPr>
          <a:lstStyle/>
          <a:p>
            <a:pPr defTabSz="910431"/>
            <a:r>
              <a:rPr lang="en-US" sz="800" dirty="0"/>
              <a:t>1/</a:t>
            </a:r>
            <a:r>
              <a:rPr lang="en-US" sz="800" dirty="0" err="1"/>
              <a:t>Winer</a:t>
            </a:r>
            <a:r>
              <a:rPr lang="en-US" sz="800" dirty="0"/>
              <a:t>/ p. 224/</a:t>
            </a:r>
            <a:r>
              <a:rPr lang="en-US" sz="800" dirty="0" err="1"/>
              <a:t>col</a:t>
            </a:r>
            <a:r>
              <a:rPr lang="en-US" sz="800" dirty="0"/>
              <a:t> 2/¶2. </a:t>
            </a:r>
          </a:p>
          <a:p>
            <a:pPr defTabSz="910431"/>
            <a:r>
              <a:rPr lang="en-US" sz="800" dirty="0"/>
              <a:t>3/Fairley/ p. 169/ ¶1. </a:t>
            </a:r>
          </a:p>
          <a:p>
            <a:pPr defTabSz="910431"/>
            <a:r>
              <a:rPr lang="en-US" sz="800" dirty="0"/>
              <a:t>4/</a:t>
            </a:r>
            <a:r>
              <a:rPr lang="en-US" sz="800" dirty="0" err="1"/>
              <a:t>Herrero</a:t>
            </a:r>
            <a:r>
              <a:rPr lang="en-US" sz="800" dirty="0"/>
              <a:t>/ p. 1776/ </a:t>
            </a:r>
            <a:r>
              <a:rPr lang="en-US" sz="800" dirty="0" err="1"/>
              <a:t>col</a:t>
            </a:r>
            <a:r>
              <a:rPr lang="en-US" sz="800" dirty="0"/>
              <a:t> 2/ /¶4. </a:t>
            </a:r>
          </a:p>
        </p:txBody>
      </p:sp>
      <p:sp>
        <p:nvSpPr>
          <p:cNvPr id="48140" name="Text Box 11"/>
          <p:cNvSpPr txBox="1">
            <a:spLocks noChangeArrowheads="1"/>
          </p:cNvSpPr>
          <p:nvPr/>
        </p:nvSpPr>
        <p:spPr bwMode="auto">
          <a:xfrm>
            <a:off x="167997" y="7172876"/>
            <a:ext cx="800728" cy="343215"/>
          </a:xfrm>
          <a:prstGeom prst="rect">
            <a:avLst/>
          </a:prstGeom>
          <a:noFill/>
          <a:ln w="9525">
            <a:solidFill>
              <a:schemeClr val="tx1"/>
            </a:solidFill>
            <a:miter lim="800000"/>
            <a:headEnd/>
            <a:tailEnd/>
          </a:ln>
        </p:spPr>
        <p:txBody>
          <a:bodyPr lIns="91323" tIns="45663" rIns="91323" bIns="45663">
            <a:spAutoFit/>
          </a:bodyPr>
          <a:lstStyle/>
          <a:p>
            <a:pPr defTabSz="910431"/>
            <a:r>
              <a:rPr lang="en-US" sz="800" dirty="0"/>
              <a:t>6/Smith/p. 57/</a:t>
            </a:r>
            <a:r>
              <a:rPr lang="en-US" sz="800" dirty="0" err="1"/>
              <a:t>col</a:t>
            </a:r>
            <a:r>
              <a:rPr lang="en-US" sz="800" dirty="0"/>
              <a:t> 1/¶4 </a:t>
            </a:r>
          </a:p>
        </p:txBody>
      </p:sp>
      <p:sp>
        <p:nvSpPr>
          <p:cNvPr id="48141" name="Text Box 12"/>
          <p:cNvSpPr txBox="1">
            <a:spLocks noChangeArrowheads="1"/>
          </p:cNvSpPr>
          <p:nvPr/>
        </p:nvSpPr>
        <p:spPr bwMode="auto">
          <a:xfrm>
            <a:off x="113044" y="8034063"/>
            <a:ext cx="850970" cy="584660"/>
          </a:xfrm>
          <a:prstGeom prst="rect">
            <a:avLst/>
          </a:prstGeom>
          <a:noFill/>
          <a:ln w="9525">
            <a:solidFill>
              <a:schemeClr val="tx1"/>
            </a:solidFill>
            <a:miter lim="800000"/>
            <a:headEnd/>
            <a:tailEnd/>
          </a:ln>
        </p:spPr>
        <p:txBody>
          <a:bodyPr lIns="91323" tIns="45663" rIns="91323" bIns="45663">
            <a:spAutoFit/>
          </a:bodyPr>
          <a:lstStyle/>
          <a:p>
            <a:pPr defTabSz="910431"/>
            <a:r>
              <a:rPr lang="en-US" sz="800" dirty="0"/>
              <a:t>8/</a:t>
            </a:r>
            <a:r>
              <a:rPr lang="en-US" sz="800" dirty="0" err="1"/>
              <a:t>Ferenczy</a:t>
            </a:r>
            <a:r>
              <a:rPr lang="en-US" sz="800" dirty="0"/>
              <a:t>/ p. 953/ </a:t>
            </a:r>
            <a:r>
              <a:rPr lang="en-US" sz="800" dirty="0" err="1"/>
              <a:t>col</a:t>
            </a:r>
            <a:r>
              <a:rPr lang="en-US" sz="800" dirty="0"/>
              <a:t> 1/¶2. </a:t>
            </a:r>
          </a:p>
          <a:p>
            <a:pPr defTabSz="910431"/>
            <a:r>
              <a:rPr lang="en-US" sz="800" dirty="0"/>
              <a:t>9/</a:t>
            </a:r>
            <a:r>
              <a:rPr lang="en-US" sz="800" dirty="0" err="1"/>
              <a:t>Roden</a:t>
            </a:r>
            <a:r>
              <a:rPr lang="en-US" sz="800" dirty="0"/>
              <a:t>/ p. 1078/ </a:t>
            </a:r>
            <a:r>
              <a:rPr lang="en-US" sz="800" dirty="0" err="1"/>
              <a:t>col</a:t>
            </a:r>
            <a:r>
              <a:rPr lang="en-US" sz="800" dirty="0"/>
              <a:t> 2/¶4.</a:t>
            </a:r>
          </a:p>
        </p:txBody>
      </p:sp>
      <p:sp>
        <p:nvSpPr>
          <p:cNvPr id="48142" name="Text Box 13"/>
          <p:cNvSpPr txBox="1">
            <a:spLocks noChangeArrowheads="1"/>
          </p:cNvSpPr>
          <p:nvPr/>
        </p:nvSpPr>
        <p:spPr bwMode="auto">
          <a:xfrm>
            <a:off x="139736" y="7547579"/>
            <a:ext cx="824278" cy="464443"/>
          </a:xfrm>
          <a:prstGeom prst="rect">
            <a:avLst/>
          </a:prstGeom>
          <a:noFill/>
          <a:ln w="9525">
            <a:solidFill>
              <a:schemeClr val="tx1"/>
            </a:solidFill>
            <a:miter lim="800000"/>
            <a:headEnd/>
            <a:tailEnd/>
          </a:ln>
        </p:spPr>
        <p:txBody>
          <a:bodyPr lIns="91323" tIns="45663" rIns="91323" bIns="45663">
            <a:spAutoFit/>
          </a:bodyPr>
          <a:lstStyle/>
          <a:p>
            <a:pPr defTabSz="910431"/>
            <a:r>
              <a:rPr lang="en-US" sz="800" dirty="0"/>
              <a:t>7/Kashima/p. 699/¶1; p. 702/¶ 3</a:t>
            </a:r>
          </a:p>
        </p:txBody>
      </p:sp>
      <p:sp>
        <p:nvSpPr>
          <p:cNvPr id="48143" name="Text Box 14"/>
          <p:cNvSpPr txBox="1">
            <a:spLocks noChangeArrowheads="1"/>
          </p:cNvSpPr>
          <p:nvPr/>
        </p:nvSpPr>
        <p:spPr bwMode="auto">
          <a:xfrm>
            <a:off x="139735" y="4272868"/>
            <a:ext cx="935753" cy="464443"/>
          </a:xfrm>
          <a:prstGeom prst="rect">
            <a:avLst/>
          </a:prstGeom>
          <a:noFill/>
          <a:ln w="9525">
            <a:solidFill>
              <a:schemeClr val="tx1"/>
            </a:solidFill>
            <a:miter lim="800000"/>
            <a:headEnd/>
            <a:tailEnd/>
          </a:ln>
        </p:spPr>
        <p:txBody>
          <a:bodyPr lIns="91323" tIns="45663" rIns="91323" bIns="45663">
            <a:spAutoFit/>
          </a:bodyPr>
          <a:lstStyle/>
          <a:p>
            <a:pPr defTabSz="910431"/>
            <a:r>
              <a:rPr lang="en-US" sz="800" dirty="0"/>
              <a:t>2/</a:t>
            </a:r>
            <a:r>
              <a:rPr lang="en-US" sz="800" dirty="0" err="1"/>
              <a:t>Kjaer</a:t>
            </a:r>
            <a:r>
              <a:rPr lang="en-US" sz="800" dirty="0"/>
              <a:t>/ p. 105/</a:t>
            </a:r>
            <a:r>
              <a:rPr lang="en-US" sz="800" dirty="0" err="1"/>
              <a:t>col</a:t>
            </a:r>
            <a:r>
              <a:rPr lang="en-US" sz="800" dirty="0"/>
              <a:t> 1/¶2; p. 101/abstract</a:t>
            </a:r>
          </a:p>
        </p:txBody>
      </p:sp>
      <p:sp>
        <p:nvSpPr>
          <p:cNvPr id="48144" name="Text Box 15"/>
          <p:cNvSpPr txBox="1">
            <a:spLocks noChangeArrowheads="1"/>
          </p:cNvSpPr>
          <p:nvPr/>
        </p:nvSpPr>
        <p:spPr bwMode="auto">
          <a:xfrm>
            <a:off x="130315" y="3507719"/>
            <a:ext cx="934182" cy="706897"/>
          </a:xfrm>
          <a:prstGeom prst="rect">
            <a:avLst/>
          </a:prstGeom>
          <a:noFill/>
          <a:ln w="9525">
            <a:solidFill>
              <a:schemeClr val="tx1"/>
            </a:solidFill>
            <a:miter lim="800000"/>
            <a:headEnd/>
            <a:tailEnd/>
          </a:ln>
        </p:spPr>
        <p:txBody>
          <a:bodyPr lIns="91323" tIns="45663" rIns="91323" bIns="45663">
            <a:spAutoFit/>
          </a:bodyPr>
          <a:lstStyle/>
          <a:p>
            <a:pPr defTabSz="910431"/>
            <a:r>
              <a:rPr lang="en-US" sz="800" dirty="0"/>
              <a:t>1/</a:t>
            </a:r>
            <a:r>
              <a:rPr lang="en-US" sz="800" dirty="0" err="1"/>
              <a:t>Winer</a:t>
            </a:r>
            <a:r>
              <a:rPr lang="en-US" sz="800" dirty="0"/>
              <a:t>/ p. 220/</a:t>
            </a:r>
            <a:r>
              <a:rPr lang="en-US" sz="800" dirty="0" err="1"/>
              <a:t>col</a:t>
            </a:r>
            <a:r>
              <a:rPr lang="en-US" sz="800" dirty="0"/>
              <a:t> 2/¶4.</a:t>
            </a:r>
          </a:p>
          <a:p>
            <a:pPr defTabSz="910431"/>
            <a:r>
              <a:rPr lang="en-US" sz="800" dirty="0"/>
              <a:t>2/</a:t>
            </a:r>
            <a:r>
              <a:rPr lang="en-US" sz="800" dirty="0" err="1"/>
              <a:t>Kjaer</a:t>
            </a:r>
            <a:r>
              <a:rPr lang="en-US" sz="800" dirty="0"/>
              <a:t>/p. 102/Table 1; p. 103/</a:t>
            </a:r>
            <a:r>
              <a:rPr lang="en-US" sz="800" dirty="0" err="1"/>
              <a:t>col</a:t>
            </a:r>
            <a:r>
              <a:rPr lang="en-US" sz="800" dirty="0"/>
              <a:t> 2/¶3</a:t>
            </a:r>
          </a:p>
        </p:txBody>
      </p:sp>
      <p:sp>
        <p:nvSpPr>
          <p:cNvPr id="48145" name="Text Box 16"/>
          <p:cNvSpPr txBox="1">
            <a:spLocks noChangeArrowheads="1"/>
          </p:cNvSpPr>
          <p:nvPr/>
        </p:nvSpPr>
        <p:spPr bwMode="auto">
          <a:xfrm>
            <a:off x="128745" y="6793451"/>
            <a:ext cx="1039376" cy="343215"/>
          </a:xfrm>
          <a:prstGeom prst="rect">
            <a:avLst/>
          </a:prstGeom>
          <a:noFill/>
          <a:ln w="9525">
            <a:solidFill>
              <a:schemeClr val="tx1"/>
            </a:solidFill>
            <a:miter lim="800000"/>
            <a:headEnd/>
            <a:tailEnd/>
          </a:ln>
        </p:spPr>
        <p:txBody>
          <a:bodyPr lIns="91310" tIns="45653" rIns="91310" bIns="45653">
            <a:spAutoFit/>
          </a:bodyPr>
          <a:lstStyle/>
          <a:p>
            <a:pPr defTabSz="910431"/>
            <a:r>
              <a:rPr lang="en-US" sz="800" dirty="0"/>
              <a:t>5/</a:t>
            </a:r>
            <a:r>
              <a:rPr lang="en-US" sz="800" dirty="0" err="1"/>
              <a:t>Manhart</a:t>
            </a:r>
            <a:r>
              <a:rPr lang="en-US" sz="800" dirty="0"/>
              <a:t>/ p. 725/abstract</a:t>
            </a:r>
          </a:p>
        </p:txBody>
      </p:sp>
      <p:sp>
        <p:nvSpPr>
          <p:cNvPr id="48146" name="Text Box 17"/>
          <p:cNvSpPr txBox="1">
            <a:spLocks noChangeArrowheads="1"/>
          </p:cNvSpPr>
          <p:nvPr/>
        </p:nvSpPr>
        <p:spPr bwMode="auto">
          <a:xfrm>
            <a:off x="5798214" y="3928079"/>
            <a:ext cx="1012685" cy="371554"/>
          </a:xfrm>
          <a:prstGeom prst="rect">
            <a:avLst/>
          </a:prstGeom>
          <a:noFill/>
          <a:ln w="9525">
            <a:solidFill>
              <a:schemeClr val="tx1"/>
            </a:solidFill>
            <a:miter lim="800000"/>
            <a:headEnd/>
            <a:tailEnd/>
          </a:ln>
        </p:spPr>
        <p:txBody>
          <a:bodyPr lIns="91296" tIns="45647" rIns="91296" bIns="45647">
            <a:spAutoFit/>
          </a:bodyPr>
          <a:lstStyle/>
          <a:p>
            <a:pPr defTabSz="910431"/>
            <a:r>
              <a:rPr lang="en-US" sz="900" dirty="0"/>
              <a:t>9/</a:t>
            </a:r>
            <a:r>
              <a:rPr lang="en-US" sz="900" dirty="0" err="1"/>
              <a:t>Anhang</a:t>
            </a:r>
            <a:r>
              <a:rPr lang="en-US" sz="900" dirty="0"/>
              <a:t>/p. 253/Table 3.</a:t>
            </a:r>
          </a:p>
        </p:txBody>
      </p:sp>
      <p:sp>
        <p:nvSpPr>
          <p:cNvPr id="48147" name="Text Box 18"/>
          <p:cNvSpPr txBox="1">
            <a:spLocks noChangeArrowheads="1"/>
          </p:cNvSpPr>
          <p:nvPr/>
        </p:nvSpPr>
        <p:spPr bwMode="auto">
          <a:xfrm>
            <a:off x="113045" y="8745683"/>
            <a:ext cx="813288" cy="341640"/>
          </a:xfrm>
          <a:prstGeom prst="rect">
            <a:avLst/>
          </a:prstGeom>
          <a:noFill/>
          <a:ln w="9525">
            <a:solidFill>
              <a:schemeClr val="tx1"/>
            </a:solidFill>
            <a:miter lim="800000"/>
            <a:headEnd/>
            <a:tailEnd/>
          </a:ln>
        </p:spPr>
        <p:txBody>
          <a:bodyPr lIns="91296" tIns="45647" rIns="91296" bIns="45647">
            <a:spAutoFit/>
          </a:bodyPr>
          <a:lstStyle/>
          <a:p>
            <a:pPr defTabSz="910431"/>
            <a:r>
              <a:rPr lang="en-US" sz="800" dirty="0"/>
              <a:t>10/</a:t>
            </a:r>
            <a:r>
              <a:rPr lang="en-US" sz="800" dirty="0" err="1"/>
              <a:t>Anhang</a:t>
            </a:r>
            <a:r>
              <a:rPr lang="en-US" sz="800" dirty="0"/>
              <a:t>/p. 253/ Table 3.</a:t>
            </a:r>
          </a:p>
        </p:txBody>
      </p:sp>
      <p:sp>
        <p:nvSpPr>
          <p:cNvPr id="48148" name="Text Box 19"/>
          <p:cNvSpPr txBox="1">
            <a:spLocks noChangeArrowheads="1"/>
          </p:cNvSpPr>
          <p:nvPr/>
        </p:nvSpPr>
        <p:spPr bwMode="auto">
          <a:xfrm>
            <a:off x="5818624" y="2382038"/>
            <a:ext cx="1039376" cy="371554"/>
          </a:xfrm>
          <a:prstGeom prst="rect">
            <a:avLst/>
          </a:prstGeom>
          <a:noFill/>
          <a:ln w="9525">
            <a:solidFill>
              <a:schemeClr val="tx1"/>
            </a:solidFill>
            <a:miter lim="800000"/>
            <a:headEnd/>
            <a:tailEnd/>
          </a:ln>
        </p:spPr>
        <p:txBody>
          <a:bodyPr lIns="91310" tIns="45653" rIns="91310" bIns="45653">
            <a:spAutoFit/>
          </a:bodyPr>
          <a:lstStyle/>
          <a:p>
            <a:pPr defTabSz="910431"/>
            <a:r>
              <a:rPr lang="en-US" sz="900" dirty="0"/>
              <a:t>5/</a:t>
            </a:r>
            <a:r>
              <a:rPr lang="en-US" sz="900" dirty="0" err="1"/>
              <a:t>Manhart</a:t>
            </a:r>
            <a:r>
              <a:rPr lang="en-US" sz="900" dirty="0"/>
              <a:t>/ p. 725/abstract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4325C8-89CA-444B-8970-7B9536D33224}" type="slidenum">
              <a:rPr lang="en-US"/>
              <a:pPr/>
              <a:t>13</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E3189-61F2-4222-BB68-ACFC75D7D90B}" type="slidenum">
              <a:rPr lang="en-US"/>
              <a:pPr/>
              <a:t>14</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53AF30F-0F47-4565-8A05-9F4C0036856F}" type="slidenum">
              <a:rPr lang="en-US" smtClean="0">
                <a:latin typeface="Arial" charset="0"/>
                <a:cs typeface="Arial" charset="0"/>
              </a:rPr>
              <a:pPr/>
              <a:t>15</a:t>
            </a:fld>
            <a:endParaRPr lang="en-US" smtClean="0">
              <a:latin typeface="Arial" charset="0"/>
              <a:cs typeface="Arial" charset="0"/>
            </a:endParaRPr>
          </a:p>
        </p:txBody>
      </p:sp>
      <p:sp>
        <p:nvSpPr>
          <p:cNvPr id="45059" name="Rectangle 2"/>
          <p:cNvSpPr>
            <a:spLocks noGrp="1" noRot="1" noChangeAspect="1" noChangeArrowheads="1" noTextEdit="1"/>
          </p:cNvSpPr>
          <p:nvPr>
            <p:ph type="sldImg"/>
          </p:nvPr>
        </p:nvSpPr>
        <p:spPr>
          <a:xfrm>
            <a:off x="1123950" y="666750"/>
            <a:ext cx="4572000" cy="3429000"/>
          </a:xfrm>
          <a:ln/>
        </p:spPr>
      </p:sp>
      <p:sp>
        <p:nvSpPr>
          <p:cNvPr id="45060" name="Rectangle 3"/>
          <p:cNvSpPr>
            <a:spLocks noGrp="1" noChangeArrowheads="1"/>
          </p:cNvSpPr>
          <p:nvPr>
            <p:ph type="body" idx="1"/>
          </p:nvPr>
        </p:nvSpPr>
        <p:spPr>
          <a:xfrm>
            <a:off x="935753" y="4074496"/>
            <a:ext cx="5350747" cy="4852240"/>
          </a:xfrm>
          <a:noFill/>
          <a:ln/>
        </p:spPr>
        <p:txBody>
          <a:bodyPr>
            <a:normAutofit lnSpcReduction="10000"/>
          </a:bodyPr>
          <a:lstStyle/>
          <a:p>
            <a:pPr eaLnBrk="1" hangingPunct="1">
              <a:spcBef>
                <a:spcPct val="0"/>
              </a:spcBef>
            </a:pPr>
            <a:r>
              <a:rPr lang="en-US" sz="1000" b="1" dirty="0">
                <a:latin typeface="Arial" charset="0"/>
                <a:cs typeface="Arial" charset="0"/>
              </a:rPr>
              <a:t>Key Point</a:t>
            </a:r>
          </a:p>
          <a:p>
            <a:pPr eaLnBrk="1" hangingPunct="1">
              <a:spcBef>
                <a:spcPct val="0"/>
              </a:spcBef>
            </a:pPr>
            <a:endParaRPr lang="en-US" sz="800" b="1" dirty="0">
              <a:latin typeface="Arial" charset="0"/>
              <a:cs typeface="Arial" charset="0"/>
            </a:endParaRPr>
          </a:p>
          <a:p>
            <a:pPr eaLnBrk="1" hangingPunct="1">
              <a:spcBef>
                <a:spcPct val="0"/>
              </a:spcBef>
            </a:pPr>
            <a:r>
              <a:rPr lang="en-US" sz="1000" b="1" dirty="0">
                <a:latin typeface="Arial" charset="0"/>
                <a:cs typeface="Arial" charset="0"/>
              </a:rPr>
              <a:t>Integration of HPV into the DNA of the infected host cell is commonly associated with high-risk </a:t>
            </a:r>
            <a:r>
              <a:rPr lang="en-US" sz="1000" b="1" dirty="0" err="1">
                <a:latin typeface="Arial" charset="0"/>
                <a:cs typeface="Arial" charset="0"/>
              </a:rPr>
              <a:t>oncogenic</a:t>
            </a:r>
            <a:r>
              <a:rPr lang="en-US" sz="1000" b="1" dirty="0">
                <a:latin typeface="Arial" charset="0"/>
                <a:cs typeface="Arial" charset="0"/>
              </a:rPr>
              <a:t> HPV types</a:t>
            </a:r>
            <a:r>
              <a:rPr lang="en-US" sz="1000" b="1" baseline="30000" dirty="0">
                <a:latin typeface="Arial" charset="0"/>
                <a:cs typeface="Arial" charset="0"/>
              </a:rPr>
              <a:t>1</a:t>
            </a:r>
            <a:r>
              <a:rPr lang="en-US" sz="1000" b="1" dirty="0">
                <a:latin typeface="Arial" charset="0"/>
                <a:cs typeface="Arial" charset="0"/>
              </a:rPr>
              <a:t> and is linked to the activity of E6 and E7 proteins.</a:t>
            </a:r>
            <a:r>
              <a:rPr lang="en-US" sz="1000" b="1" baseline="30000" dirty="0">
                <a:latin typeface="Arial" charset="0"/>
                <a:cs typeface="Arial" charset="0"/>
              </a:rPr>
              <a:t>2  </a:t>
            </a:r>
          </a:p>
          <a:p>
            <a:pPr eaLnBrk="1" hangingPunct="1">
              <a:spcBef>
                <a:spcPct val="0"/>
              </a:spcBef>
            </a:pPr>
            <a:endParaRPr lang="en-US" sz="800" b="1" dirty="0">
              <a:latin typeface="Arial" charset="0"/>
              <a:cs typeface="Arial" charset="0"/>
            </a:endParaRPr>
          </a:p>
          <a:p>
            <a:pPr eaLnBrk="1" hangingPunct="1">
              <a:spcBef>
                <a:spcPct val="0"/>
              </a:spcBef>
            </a:pPr>
            <a:r>
              <a:rPr lang="en-US" sz="1000" b="1" dirty="0">
                <a:latin typeface="Arial" charset="0"/>
                <a:cs typeface="Arial" charset="0"/>
              </a:rPr>
              <a:t>Background</a:t>
            </a:r>
          </a:p>
          <a:p>
            <a:pPr eaLnBrk="1" hangingPunct="1">
              <a:spcBef>
                <a:spcPct val="0"/>
              </a:spcBef>
            </a:pPr>
            <a:r>
              <a:rPr lang="en-GB" sz="1000" dirty="0">
                <a:latin typeface="Arial" charset="0"/>
                <a:cs typeface="Arial" charset="0"/>
              </a:rPr>
              <a:t>HPV infects its host by penetrating through mucosal tears in the basal membrane.</a:t>
            </a:r>
            <a:r>
              <a:rPr lang="en-GB" sz="1000" baseline="30000" dirty="0">
                <a:latin typeface="Arial" charset="0"/>
                <a:cs typeface="Arial" charset="0"/>
              </a:rPr>
              <a:t>3</a:t>
            </a:r>
            <a:r>
              <a:rPr lang="en-GB" sz="1000" dirty="0">
                <a:latin typeface="Arial" charset="0"/>
                <a:cs typeface="Arial" charset="0"/>
              </a:rPr>
              <a:t> In benign HPV-associated skin lesions, </a:t>
            </a:r>
            <a:r>
              <a:rPr lang="en-US" sz="1000" dirty="0">
                <a:latin typeface="Arial" charset="0"/>
                <a:cs typeface="Arial" charset="0"/>
              </a:rPr>
              <a:t>the HPV virus maintains its genome as </a:t>
            </a:r>
            <a:r>
              <a:rPr lang="en-US" sz="1000" dirty="0" err="1">
                <a:latin typeface="Arial" charset="0"/>
                <a:cs typeface="Arial" charset="0"/>
              </a:rPr>
              <a:t>episomes</a:t>
            </a:r>
            <a:r>
              <a:rPr lang="en-US" sz="1000" dirty="0">
                <a:latin typeface="Arial" charset="0"/>
                <a:cs typeface="Arial" charset="0"/>
              </a:rPr>
              <a:t> at low copy numbers (10–200 copies/cell) in the basal cells of the epithelium separate from the host cell DNA. To maintain its viral DNA as an </a:t>
            </a:r>
            <a:r>
              <a:rPr lang="en-US" sz="1000" dirty="0" err="1">
                <a:latin typeface="Arial" charset="0"/>
                <a:cs typeface="Arial" charset="0"/>
              </a:rPr>
              <a:t>episome</a:t>
            </a:r>
            <a:r>
              <a:rPr lang="en-US" sz="1000" dirty="0">
                <a:latin typeface="Arial" charset="0"/>
                <a:cs typeface="Arial" charset="0"/>
              </a:rPr>
              <a:t>, viral E1 and E2 proteins are expressed. Failure to express E1 leads to the integration of the HPV genome into the host cell chromosome.</a:t>
            </a:r>
            <a:r>
              <a:rPr lang="en-US" sz="1000" baseline="30000" dirty="0">
                <a:latin typeface="Arial" charset="0"/>
                <a:cs typeface="Arial" charset="0"/>
              </a:rPr>
              <a:t>3</a:t>
            </a:r>
            <a:r>
              <a:rPr lang="en-US" sz="1000" dirty="0">
                <a:latin typeface="Arial" charset="0"/>
                <a:cs typeface="Arial" charset="0"/>
              </a:rPr>
              <a:t> </a:t>
            </a:r>
          </a:p>
          <a:p>
            <a:pPr eaLnBrk="1" hangingPunct="1">
              <a:spcBef>
                <a:spcPct val="0"/>
              </a:spcBef>
            </a:pPr>
            <a:endParaRPr lang="en-US" sz="1000" dirty="0">
              <a:latin typeface="Arial" charset="0"/>
              <a:cs typeface="Arial" charset="0"/>
            </a:endParaRPr>
          </a:p>
          <a:p>
            <a:pPr eaLnBrk="1" hangingPunct="1">
              <a:spcBef>
                <a:spcPct val="0"/>
              </a:spcBef>
            </a:pPr>
            <a:r>
              <a:rPr lang="en-US" sz="1000" dirty="0">
                <a:latin typeface="Arial" charset="0"/>
                <a:cs typeface="Arial" charset="0"/>
              </a:rPr>
              <a:t>Integration of HPV into the DNA of the infected host cell is commonly associated with high-risk </a:t>
            </a:r>
            <a:r>
              <a:rPr lang="en-US" sz="1000" dirty="0" err="1">
                <a:latin typeface="Arial" charset="0"/>
                <a:cs typeface="Arial" charset="0"/>
              </a:rPr>
              <a:t>oncogenic</a:t>
            </a:r>
            <a:r>
              <a:rPr lang="en-US" sz="1000" dirty="0">
                <a:latin typeface="Arial" charset="0"/>
                <a:cs typeface="Arial" charset="0"/>
              </a:rPr>
              <a:t> HPV types</a:t>
            </a:r>
            <a:r>
              <a:rPr lang="en-US" sz="1000" baseline="30000" dirty="0">
                <a:latin typeface="Arial" charset="0"/>
                <a:cs typeface="Arial" charset="0"/>
              </a:rPr>
              <a:t>1</a:t>
            </a:r>
            <a:r>
              <a:rPr lang="en-US" sz="1000" dirty="0">
                <a:latin typeface="Arial" charset="0"/>
                <a:cs typeface="Arial" charset="0"/>
              </a:rPr>
              <a:t> and is considered an important step in tumor progression.</a:t>
            </a:r>
            <a:r>
              <a:rPr lang="en-US" sz="1000" baseline="30000" dirty="0">
                <a:latin typeface="Arial" charset="0"/>
                <a:cs typeface="Arial" charset="0"/>
              </a:rPr>
              <a:t>2</a:t>
            </a:r>
            <a:r>
              <a:rPr lang="en-US" sz="1000" dirty="0">
                <a:latin typeface="Arial" charset="0"/>
                <a:cs typeface="Arial" charset="0"/>
              </a:rPr>
              <a:t> </a:t>
            </a:r>
            <a:r>
              <a:rPr lang="en-GB" sz="1000" dirty="0">
                <a:latin typeface="Arial" charset="0"/>
                <a:cs typeface="Arial" charset="0"/>
              </a:rPr>
              <a:t>In malignant HPV-associated skin lesions, HPV DNA integration into the host cell’s chromosome</a:t>
            </a:r>
            <a:r>
              <a:rPr lang="en-US" sz="1000" dirty="0">
                <a:latin typeface="Arial" charset="0"/>
                <a:cs typeface="Arial" charset="0"/>
              </a:rPr>
              <a:t> regularly occurs through</a:t>
            </a:r>
            <a:r>
              <a:rPr lang="en-GB" sz="1000" dirty="0">
                <a:latin typeface="Arial" charset="0"/>
                <a:cs typeface="Arial" charset="0"/>
              </a:rPr>
              <a:t> a break in the viral genome around the E1/E2 region</a:t>
            </a:r>
            <a:r>
              <a:rPr lang="en-US" sz="1000" dirty="0">
                <a:latin typeface="Arial" charset="0"/>
                <a:cs typeface="Arial" charset="0"/>
              </a:rPr>
              <a:t>. Integration-mediated disruption of E2 may trigger uncontrolled expression of </a:t>
            </a:r>
            <a:r>
              <a:rPr lang="en-GB" sz="1000" dirty="0">
                <a:latin typeface="Arial" charset="0"/>
                <a:cs typeface="Arial" charset="0"/>
              </a:rPr>
              <a:t>E6 and E7, resulting in cellular transformation.</a:t>
            </a:r>
            <a:r>
              <a:rPr lang="en-US" sz="1000" baseline="30000" dirty="0">
                <a:latin typeface="Arial" charset="0"/>
                <a:cs typeface="Arial" charset="0"/>
              </a:rPr>
              <a:t>2 </a:t>
            </a:r>
          </a:p>
          <a:p>
            <a:pPr eaLnBrk="1" hangingPunct="1">
              <a:spcBef>
                <a:spcPct val="0"/>
              </a:spcBef>
            </a:pPr>
            <a:endParaRPr lang="en-GB" sz="1000" dirty="0">
              <a:latin typeface="Arial" charset="0"/>
              <a:cs typeface="Arial" charset="0"/>
            </a:endParaRPr>
          </a:p>
          <a:p>
            <a:pPr eaLnBrk="1" hangingPunct="1">
              <a:spcBef>
                <a:spcPct val="0"/>
              </a:spcBef>
            </a:pPr>
            <a:r>
              <a:rPr lang="en-GB" sz="1000" dirty="0">
                <a:latin typeface="Arial" charset="0"/>
                <a:cs typeface="Arial" charset="0"/>
              </a:rPr>
              <a:t>The E6 protein associates with the </a:t>
            </a:r>
            <a:r>
              <a:rPr lang="en-GB" sz="1000" dirty="0" err="1">
                <a:latin typeface="Arial" charset="0"/>
                <a:cs typeface="Arial" charset="0"/>
              </a:rPr>
              <a:t>tumor</a:t>
            </a:r>
            <a:r>
              <a:rPr lang="en-GB" sz="1000" dirty="0">
                <a:latin typeface="Arial" charset="0"/>
                <a:cs typeface="Arial" charset="0"/>
              </a:rPr>
              <a:t> suppressor protein p53 and promotes </a:t>
            </a:r>
            <a:r>
              <a:rPr lang="en-GB" sz="1000" dirty="0" err="1">
                <a:latin typeface="Arial" charset="0"/>
                <a:cs typeface="Arial" charset="0"/>
              </a:rPr>
              <a:t>proteolytic</a:t>
            </a:r>
            <a:r>
              <a:rPr lang="en-GB" sz="1000" dirty="0">
                <a:latin typeface="Arial" charset="0"/>
                <a:cs typeface="Arial" charset="0"/>
              </a:rPr>
              <a:t> destruction of the protein. This leads to malignant transformation and loss of regulated cell growth. The E7 protein associates with the </a:t>
            </a:r>
            <a:r>
              <a:rPr lang="en-GB" sz="1000" dirty="0" err="1">
                <a:latin typeface="Arial" charset="0"/>
                <a:cs typeface="Arial" charset="0"/>
              </a:rPr>
              <a:t>pRB</a:t>
            </a:r>
            <a:r>
              <a:rPr lang="en-GB" sz="1000" dirty="0">
                <a:latin typeface="Arial" charset="0"/>
                <a:cs typeface="Arial" charset="0"/>
              </a:rPr>
              <a:t>, which inactivates the cell cycle restriction function of this protein.</a:t>
            </a:r>
            <a:r>
              <a:rPr lang="en-US" sz="1000" baseline="30000" dirty="0">
                <a:latin typeface="Arial" charset="0"/>
                <a:cs typeface="Arial" charset="0"/>
              </a:rPr>
              <a:t>2</a:t>
            </a:r>
          </a:p>
          <a:p>
            <a:pPr eaLnBrk="1" hangingPunct="1">
              <a:spcBef>
                <a:spcPct val="0"/>
              </a:spcBef>
            </a:pPr>
            <a:endParaRPr lang="en-US" sz="1000" dirty="0">
              <a:latin typeface="Arial" charset="0"/>
              <a:cs typeface="Arial" charset="0"/>
            </a:endParaRPr>
          </a:p>
          <a:p>
            <a:pPr eaLnBrk="1" hangingPunct="1">
              <a:spcBef>
                <a:spcPct val="0"/>
              </a:spcBef>
            </a:pPr>
            <a:r>
              <a:rPr lang="en-US" sz="1000" b="1" dirty="0">
                <a:latin typeface="Arial" charset="0"/>
                <a:cs typeface="Arial" charset="0"/>
              </a:rPr>
              <a:t>References  </a:t>
            </a:r>
          </a:p>
          <a:p>
            <a:pPr eaLnBrk="1" hangingPunct="1">
              <a:spcBef>
                <a:spcPct val="0"/>
              </a:spcBef>
            </a:pPr>
            <a:r>
              <a:rPr lang="it-IT" sz="1000" dirty="0">
                <a:latin typeface="Arial" charset="0"/>
                <a:cs typeface="Arial" charset="0"/>
              </a:rPr>
              <a:t>1. Gallo G, Bibbo M, Bagella L, et al. </a:t>
            </a:r>
            <a:r>
              <a:rPr lang="en-US" sz="1000" dirty="0">
                <a:latin typeface="Arial" charset="0"/>
                <a:cs typeface="Arial" charset="0"/>
              </a:rPr>
              <a:t>Study of viral integration of HPV-16 in young patients with LSIL. </a:t>
            </a:r>
            <a:r>
              <a:rPr lang="en-US" sz="1000" i="1" dirty="0">
                <a:latin typeface="Arial" charset="0"/>
                <a:cs typeface="Arial" charset="0"/>
              </a:rPr>
              <a:t>J </a:t>
            </a:r>
            <a:r>
              <a:rPr lang="en-US" sz="1000" i="1" dirty="0" err="1">
                <a:latin typeface="Arial" charset="0"/>
                <a:cs typeface="Arial" charset="0"/>
              </a:rPr>
              <a:t>Clin</a:t>
            </a:r>
            <a:r>
              <a:rPr lang="en-US" sz="1000" i="1" dirty="0">
                <a:latin typeface="Arial" charset="0"/>
                <a:cs typeface="Arial" charset="0"/>
              </a:rPr>
              <a:t> </a:t>
            </a:r>
            <a:r>
              <a:rPr lang="en-US" sz="1000" i="1" dirty="0" err="1">
                <a:latin typeface="Arial" charset="0"/>
                <a:cs typeface="Arial" charset="0"/>
              </a:rPr>
              <a:t>Pathol</a:t>
            </a:r>
            <a:r>
              <a:rPr lang="en-US" sz="1000" dirty="0">
                <a:latin typeface="Arial" charset="0"/>
                <a:cs typeface="Arial" charset="0"/>
              </a:rPr>
              <a:t>. 2003;56:532</a:t>
            </a:r>
            <a:r>
              <a:rPr lang="en-US" sz="1000" dirty="0">
                <a:latin typeface="Arial" charset="0"/>
                <a:ea typeface="Arial Unicode MS" pitchFamily="34" charset="-128"/>
                <a:cs typeface="Arial Unicode MS" pitchFamily="34" charset="-128"/>
              </a:rPr>
              <a:t>–53</a:t>
            </a:r>
            <a:r>
              <a:rPr lang="en-US" sz="1000" dirty="0">
                <a:latin typeface="Arial" charset="0"/>
                <a:cs typeface="Arial" charset="0"/>
              </a:rPr>
              <a:t>6.</a:t>
            </a:r>
          </a:p>
          <a:p>
            <a:pPr eaLnBrk="1" hangingPunct="1">
              <a:spcBef>
                <a:spcPct val="0"/>
              </a:spcBef>
            </a:pPr>
            <a:r>
              <a:rPr lang="en-US" sz="1000" dirty="0">
                <a:latin typeface="Arial" charset="0"/>
                <a:cs typeface="Arial" charset="0"/>
              </a:rPr>
              <a:t>2. </a:t>
            </a:r>
            <a:r>
              <a:rPr lang="en-US" sz="1000" dirty="0" err="1">
                <a:latin typeface="Arial" charset="0"/>
                <a:cs typeface="Arial" charset="0"/>
              </a:rPr>
              <a:t>Syrjänen</a:t>
            </a:r>
            <a:r>
              <a:rPr lang="en-US" sz="1000" dirty="0">
                <a:latin typeface="Arial" charset="0"/>
                <a:cs typeface="Arial" charset="0"/>
              </a:rPr>
              <a:t> KJ, </a:t>
            </a:r>
            <a:r>
              <a:rPr lang="en-US" sz="1000" dirty="0" err="1">
                <a:latin typeface="Arial" charset="0"/>
                <a:cs typeface="Arial" charset="0"/>
              </a:rPr>
              <a:t>Syrjänen</a:t>
            </a:r>
            <a:r>
              <a:rPr lang="en-US" sz="1000" dirty="0">
                <a:latin typeface="Arial" charset="0"/>
                <a:cs typeface="Arial" charset="0"/>
              </a:rPr>
              <a:t> SM. Molecular biology of </a:t>
            </a:r>
            <a:r>
              <a:rPr lang="en-US" sz="1000" dirty="0" err="1">
                <a:latin typeface="Arial" charset="0"/>
                <a:cs typeface="Arial" charset="0"/>
              </a:rPr>
              <a:t>papillomaviruses</a:t>
            </a:r>
            <a:r>
              <a:rPr lang="en-US" sz="1000" dirty="0">
                <a:latin typeface="Arial" charset="0"/>
                <a:cs typeface="Arial" charset="0"/>
              </a:rPr>
              <a:t>. In: </a:t>
            </a:r>
            <a:r>
              <a:rPr lang="en-US" sz="1000" i="1" dirty="0" err="1">
                <a:latin typeface="Arial" charset="0"/>
                <a:cs typeface="Arial" charset="0"/>
              </a:rPr>
              <a:t>Papillomavirus</a:t>
            </a:r>
            <a:r>
              <a:rPr lang="en-US" sz="1000" i="1" dirty="0">
                <a:latin typeface="Arial" charset="0"/>
                <a:cs typeface="Arial" charset="0"/>
              </a:rPr>
              <a:t> Infections in Human Pathology</a:t>
            </a:r>
            <a:r>
              <a:rPr lang="en-US" sz="1000" dirty="0">
                <a:latin typeface="Arial" charset="0"/>
                <a:cs typeface="Arial" charset="0"/>
              </a:rPr>
              <a:t>. </a:t>
            </a:r>
            <a:r>
              <a:rPr lang="en-GB" sz="1000" dirty="0">
                <a:latin typeface="Arial" charset="0"/>
                <a:cs typeface="Arial" charset="0"/>
              </a:rPr>
              <a:t>Chichester, United Kingdom:</a:t>
            </a:r>
            <a:r>
              <a:rPr lang="en-US" sz="1000" dirty="0">
                <a:latin typeface="Arial" charset="0"/>
                <a:cs typeface="Arial" charset="0"/>
              </a:rPr>
              <a:t> John </a:t>
            </a:r>
            <a:r>
              <a:rPr lang="en-GB" sz="1000" dirty="0">
                <a:latin typeface="Arial" charset="0"/>
                <a:cs typeface="Arial" charset="0"/>
              </a:rPr>
              <a:t>Wiley &amp; Sons, Inc.; 2000:</a:t>
            </a:r>
            <a:r>
              <a:rPr lang="en-US" sz="1000" dirty="0">
                <a:latin typeface="Arial" charset="0"/>
                <a:cs typeface="Arial" charset="0"/>
              </a:rPr>
              <a:t>11–51.</a:t>
            </a:r>
          </a:p>
          <a:p>
            <a:pPr eaLnBrk="1" hangingPunct="1">
              <a:spcBef>
                <a:spcPct val="0"/>
              </a:spcBef>
            </a:pPr>
            <a:r>
              <a:rPr lang="en-US" sz="1000" dirty="0">
                <a:latin typeface="Arial" charset="0"/>
                <a:cs typeface="Arial" charset="0"/>
              </a:rPr>
              <a:t>3. </a:t>
            </a:r>
            <a:r>
              <a:rPr lang="en-US" sz="1000" dirty="0" err="1">
                <a:latin typeface="Arial" charset="0"/>
                <a:cs typeface="Arial" charset="0"/>
              </a:rPr>
              <a:t>Doorbar</a:t>
            </a:r>
            <a:r>
              <a:rPr lang="en-US" sz="1000" dirty="0">
                <a:latin typeface="Arial" charset="0"/>
                <a:cs typeface="Arial" charset="0"/>
              </a:rPr>
              <a:t> J. The </a:t>
            </a:r>
            <a:r>
              <a:rPr lang="en-US" sz="1000" dirty="0" err="1">
                <a:latin typeface="Arial" charset="0"/>
                <a:cs typeface="Arial" charset="0"/>
              </a:rPr>
              <a:t>papillomavirus</a:t>
            </a:r>
            <a:r>
              <a:rPr lang="en-US" sz="1000" dirty="0">
                <a:latin typeface="Arial" charset="0"/>
                <a:cs typeface="Arial" charset="0"/>
              </a:rPr>
              <a:t> life cycle. </a:t>
            </a:r>
            <a:r>
              <a:rPr lang="en-US" sz="1000" i="1" dirty="0">
                <a:latin typeface="Arial" charset="0"/>
                <a:cs typeface="Arial" charset="0"/>
              </a:rPr>
              <a:t>J </a:t>
            </a:r>
            <a:r>
              <a:rPr lang="en-US" sz="1000" i="1" dirty="0" err="1">
                <a:latin typeface="Arial" charset="0"/>
                <a:cs typeface="Arial" charset="0"/>
              </a:rPr>
              <a:t>Clin</a:t>
            </a:r>
            <a:r>
              <a:rPr lang="en-US" sz="1000" i="1" dirty="0">
                <a:latin typeface="Arial" charset="0"/>
                <a:cs typeface="Arial" charset="0"/>
              </a:rPr>
              <a:t> </a:t>
            </a:r>
            <a:r>
              <a:rPr lang="en-US" sz="1000" i="1" dirty="0" err="1">
                <a:latin typeface="Arial" charset="0"/>
                <a:cs typeface="Arial" charset="0"/>
              </a:rPr>
              <a:t>Virol</a:t>
            </a:r>
            <a:r>
              <a:rPr lang="en-US" sz="1000" dirty="0">
                <a:latin typeface="Arial" charset="0"/>
                <a:cs typeface="Arial" charset="0"/>
              </a:rPr>
              <a:t>. 2005;32(</a:t>
            </a:r>
            <a:r>
              <a:rPr lang="en-US" sz="1000" dirty="0" err="1">
                <a:latin typeface="Arial" charset="0"/>
                <a:cs typeface="Arial" charset="0"/>
              </a:rPr>
              <a:t>suppl</a:t>
            </a:r>
            <a:r>
              <a:rPr lang="en-US" sz="1000" dirty="0">
                <a:latin typeface="Arial" charset="0"/>
                <a:cs typeface="Arial" charset="0"/>
              </a:rPr>
              <a:t>):S7–S15.</a:t>
            </a:r>
          </a:p>
        </p:txBody>
      </p:sp>
      <p:sp>
        <p:nvSpPr>
          <p:cNvPr id="45061" name="Text Box 4"/>
          <p:cNvSpPr txBox="1">
            <a:spLocks noChangeArrowheads="1"/>
          </p:cNvSpPr>
          <p:nvPr/>
        </p:nvSpPr>
        <p:spPr bwMode="auto">
          <a:xfrm>
            <a:off x="75363" y="5420591"/>
            <a:ext cx="924763" cy="510099"/>
          </a:xfrm>
          <a:prstGeom prst="rect">
            <a:avLst/>
          </a:prstGeom>
          <a:noFill/>
          <a:ln w="9525">
            <a:solidFill>
              <a:schemeClr val="tx1"/>
            </a:solidFill>
            <a:miter lim="800000"/>
            <a:headEnd/>
            <a:tailEnd/>
          </a:ln>
        </p:spPr>
        <p:txBody>
          <a:bodyPr lIns="94132" tIns="47070" rIns="94132" bIns="47070">
            <a:spAutoFit/>
          </a:bodyPr>
          <a:lstStyle/>
          <a:p>
            <a:pPr defTabSz="938734"/>
            <a:r>
              <a:rPr lang="en-US" sz="900" dirty="0"/>
              <a:t>3/</a:t>
            </a:r>
            <a:r>
              <a:rPr lang="en-US" sz="900" dirty="0" err="1"/>
              <a:t>Doorbar</a:t>
            </a:r>
            <a:r>
              <a:rPr lang="en-US" sz="900" dirty="0"/>
              <a:t>/p. S9/</a:t>
            </a:r>
            <a:r>
              <a:rPr lang="en-US" sz="900" dirty="0" err="1"/>
              <a:t>col</a:t>
            </a:r>
            <a:r>
              <a:rPr lang="en-US" sz="900" dirty="0"/>
              <a:t> 1/¶2; </a:t>
            </a:r>
            <a:r>
              <a:rPr lang="en-US" sz="900" dirty="0" err="1"/>
              <a:t>col</a:t>
            </a:r>
            <a:r>
              <a:rPr lang="en-US" sz="900" dirty="0"/>
              <a:t> 2/¶1</a:t>
            </a:r>
            <a:endParaRPr lang="en-US" sz="900" b="1" dirty="0"/>
          </a:p>
        </p:txBody>
      </p:sp>
      <p:sp>
        <p:nvSpPr>
          <p:cNvPr id="45062" name="Text Box 5"/>
          <p:cNvSpPr txBox="1">
            <a:spLocks noChangeArrowheads="1"/>
          </p:cNvSpPr>
          <p:nvPr/>
        </p:nvSpPr>
        <p:spPr bwMode="auto">
          <a:xfrm>
            <a:off x="84783" y="6025153"/>
            <a:ext cx="880801" cy="369979"/>
          </a:xfrm>
          <a:prstGeom prst="rect">
            <a:avLst/>
          </a:prstGeom>
          <a:noFill/>
          <a:ln w="9525">
            <a:solidFill>
              <a:schemeClr val="tx1"/>
            </a:solidFill>
            <a:miter lim="800000"/>
            <a:headEnd/>
            <a:tailEnd/>
          </a:ln>
        </p:spPr>
        <p:txBody>
          <a:bodyPr lIns="90753" tIns="45376" rIns="90753" bIns="45376">
            <a:spAutoFit/>
          </a:bodyPr>
          <a:lstStyle/>
          <a:p>
            <a:r>
              <a:rPr lang="en-US" sz="900" dirty="0"/>
              <a:t>1/Gallo/p. 534/</a:t>
            </a:r>
            <a:r>
              <a:rPr lang="en-US" sz="900" dirty="0" err="1"/>
              <a:t>col</a:t>
            </a:r>
            <a:r>
              <a:rPr lang="en-US" sz="900" dirty="0"/>
              <a:t> 1 /¶1</a:t>
            </a:r>
          </a:p>
        </p:txBody>
      </p:sp>
      <p:sp>
        <p:nvSpPr>
          <p:cNvPr id="45063" name="Text Box 6"/>
          <p:cNvSpPr txBox="1">
            <a:spLocks noChangeArrowheads="1"/>
          </p:cNvSpPr>
          <p:nvPr/>
        </p:nvSpPr>
        <p:spPr bwMode="auto">
          <a:xfrm>
            <a:off x="75363" y="6469129"/>
            <a:ext cx="882371" cy="505376"/>
          </a:xfrm>
          <a:prstGeom prst="rect">
            <a:avLst/>
          </a:prstGeom>
          <a:noFill/>
          <a:ln w="9525">
            <a:solidFill>
              <a:schemeClr val="tx1"/>
            </a:solidFill>
            <a:miter lim="800000"/>
            <a:headEnd/>
            <a:tailEnd/>
          </a:ln>
        </p:spPr>
        <p:txBody>
          <a:bodyPr lIns="90753" tIns="45376" rIns="90753" bIns="45376">
            <a:spAutoFit/>
          </a:bodyPr>
          <a:lstStyle/>
          <a:p>
            <a:r>
              <a:rPr lang="en-US" sz="900" dirty="0"/>
              <a:t>2/</a:t>
            </a:r>
            <a:r>
              <a:rPr lang="en-US" sz="900" dirty="0" err="1"/>
              <a:t>Syrjanen</a:t>
            </a:r>
            <a:r>
              <a:rPr lang="en-US" sz="900" dirty="0"/>
              <a:t>/p. 32/</a:t>
            </a:r>
            <a:r>
              <a:rPr lang="en-US" sz="900" dirty="0" err="1"/>
              <a:t>col</a:t>
            </a:r>
            <a:r>
              <a:rPr lang="en-US" sz="900" dirty="0"/>
              <a:t> 2/¶2; p 33/</a:t>
            </a:r>
            <a:r>
              <a:rPr lang="en-US" sz="900" dirty="0" err="1"/>
              <a:t>col</a:t>
            </a:r>
            <a:r>
              <a:rPr lang="en-US" sz="900" dirty="0"/>
              <a:t> 1/¶1,2</a:t>
            </a:r>
          </a:p>
        </p:txBody>
      </p:sp>
      <p:sp>
        <p:nvSpPr>
          <p:cNvPr id="45064" name="Text Box 7"/>
          <p:cNvSpPr txBox="1">
            <a:spLocks noChangeArrowheads="1"/>
          </p:cNvSpPr>
          <p:nvPr/>
        </p:nvSpPr>
        <p:spPr bwMode="auto">
          <a:xfrm>
            <a:off x="84783" y="7061095"/>
            <a:ext cx="880801" cy="1199634"/>
          </a:xfrm>
          <a:prstGeom prst="rect">
            <a:avLst/>
          </a:prstGeom>
          <a:noFill/>
          <a:ln w="9525">
            <a:solidFill>
              <a:schemeClr val="tx1"/>
            </a:solidFill>
            <a:miter lim="800000"/>
            <a:headEnd/>
            <a:tailEnd/>
          </a:ln>
        </p:spPr>
        <p:txBody>
          <a:bodyPr lIns="90753" tIns="45376" rIns="90753" bIns="45376">
            <a:spAutoFit/>
          </a:bodyPr>
          <a:lstStyle/>
          <a:p>
            <a:r>
              <a:rPr lang="en-US" sz="900" dirty="0"/>
              <a:t>2/</a:t>
            </a:r>
            <a:r>
              <a:rPr lang="en-US" sz="900" dirty="0" err="1"/>
              <a:t>Syrjanen</a:t>
            </a:r>
            <a:r>
              <a:rPr lang="en-US" sz="900" dirty="0"/>
              <a:t>/p. 12/Table 2.1; p. 18/</a:t>
            </a:r>
            <a:r>
              <a:rPr lang="en-US" sz="900" dirty="0" err="1"/>
              <a:t>col</a:t>
            </a:r>
            <a:r>
              <a:rPr lang="en-US" sz="900" dirty="0"/>
              <a:t> 2/¶2,3; p. 39/</a:t>
            </a:r>
            <a:r>
              <a:rPr lang="en-US" sz="900" dirty="0" err="1"/>
              <a:t>col</a:t>
            </a:r>
            <a:r>
              <a:rPr lang="en-US" sz="900" dirty="0"/>
              <a:t> 1/¶2,3; </a:t>
            </a:r>
            <a:r>
              <a:rPr lang="en-US" sz="900" dirty="0" err="1"/>
              <a:t>col</a:t>
            </a:r>
            <a:r>
              <a:rPr lang="en-US" sz="900" dirty="0"/>
              <a:t> 2/¶4; p. 40/</a:t>
            </a:r>
            <a:r>
              <a:rPr lang="en-US" sz="900" dirty="0" err="1"/>
              <a:t>col</a:t>
            </a:r>
            <a:r>
              <a:rPr lang="en-US" sz="900" dirty="0"/>
              <a:t> 1/¶1; </a:t>
            </a:r>
            <a:r>
              <a:rPr lang="en-US" sz="900" dirty="0" err="1"/>
              <a:t>col</a:t>
            </a:r>
            <a:r>
              <a:rPr lang="en-US" sz="900" dirty="0"/>
              <a:t> 2/¶3</a:t>
            </a:r>
          </a:p>
        </p:txBody>
      </p:sp>
      <p:sp>
        <p:nvSpPr>
          <p:cNvPr id="45065" name="Text Box 8"/>
          <p:cNvSpPr txBox="1">
            <a:spLocks noChangeArrowheads="1"/>
          </p:cNvSpPr>
          <p:nvPr/>
        </p:nvSpPr>
        <p:spPr bwMode="auto">
          <a:xfrm>
            <a:off x="84783" y="4049306"/>
            <a:ext cx="880801" cy="371554"/>
          </a:xfrm>
          <a:prstGeom prst="rect">
            <a:avLst/>
          </a:prstGeom>
          <a:noFill/>
          <a:ln w="9525">
            <a:solidFill>
              <a:schemeClr val="tx1"/>
            </a:solidFill>
            <a:miter lim="800000"/>
            <a:headEnd/>
            <a:tailEnd/>
          </a:ln>
        </p:spPr>
        <p:txBody>
          <a:bodyPr lIns="90753" tIns="45376" rIns="90753" bIns="45376">
            <a:spAutoFit/>
          </a:bodyPr>
          <a:lstStyle/>
          <a:p>
            <a:r>
              <a:rPr lang="en-US" sz="900" dirty="0"/>
              <a:t>1/Gallo/p. 534/</a:t>
            </a:r>
            <a:r>
              <a:rPr lang="en-US" sz="900" dirty="0" err="1"/>
              <a:t>col</a:t>
            </a:r>
            <a:r>
              <a:rPr lang="en-US" sz="900" dirty="0"/>
              <a:t> 1 /¶1</a:t>
            </a:r>
          </a:p>
        </p:txBody>
      </p:sp>
      <p:sp>
        <p:nvSpPr>
          <p:cNvPr id="45066" name="Text Box 9"/>
          <p:cNvSpPr txBox="1">
            <a:spLocks noChangeArrowheads="1"/>
          </p:cNvSpPr>
          <p:nvPr/>
        </p:nvSpPr>
        <p:spPr bwMode="auto">
          <a:xfrm>
            <a:off x="75363" y="4444476"/>
            <a:ext cx="882371" cy="505376"/>
          </a:xfrm>
          <a:prstGeom prst="rect">
            <a:avLst/>
          </a:prstGeom>
          <a:noFill/>
          <a:ln w="9525">
            <a:solidFill>
              <a:schemeClr val="tx1"/>
            </a:solidFill>
            <a:miter lim="800000"/>
            <a:headEnd/>
            <a:tailEnd/>
          </a:ln>
        </p:spPr>
        <p:txBody>
          <a:bodyPr lIns="90753" tIns="45376" rIns="90753" bIns="45376">
            <a:spAutoFit/>
          </a:bodyPr>
          <a:lstStyle/>
          <a:p>
            <a:r>
              <a:rPr lang="en-US" sz="900" dirty="0"/>
              <a:t>2/</a:t>
            </a:r>
            <a:r>
              <a:rPr lang="en-US" sz="900" dirty="0" err="1"/>
              <a:t>Syrjanen</a:t>
            </a:r>
            <a:r>
              <a:rPr lang="en-US" sz="900" dirty="0"/>
              <a:t>/p. 32/</a:t>
            </a:r>
            <a:r>
              <a:rPr lang="en-US" sz="900" dirty="0" err="1"/>
              <a:t>col</a:t>
            </a:r>
            <a:r>
              <a:rPr lang="en-US" sz="900" dirty="0"/>
              <a:t> 2/¶2; p 33/</a:t>
            </a:r>
            <a:r>
              <a:rPr lang="en-US" sz="900" dirty="0" err="1"/>
              <a:t>col</a:t>
            </a:r>
            <a:r>
              <a:rPr lang="en-US" sz="900" dirty="0"/>
              <a:t> 1/¶2</a:t>
            </a:r>
          </a:p>
        </p:txBody>
      </p:sp>
      <p:sp>
        <p:nvSpPr>
          <p:cNvPr id="45067" name="Text Box 10"/>
          <p:cNvSpPr txBox="1">
            <a:spLocks noChangeArrowheads="1"/>
          </p:cNvSpPr>
          <p:nvPr/>
        </p:nvSpPr>
        <p:spPr bwMode="auto">
          <a:xfrm>
            <a:off x="75363" y="4995509"/>
            <a:ext cx="924763" cy="371554"/>
          </a:xfrm>
          <a:prstGeom prst="rect">
            <a:avLst/>
          </a:prstGeom>
          <a:noFill/>
          <a:ln w="9525">
            <a:solidFill>
              <a:schemeClr val="tx1"/>
            </a:solidFill>
            <a:miter lim="800000"/>
            <a:headEnd/>
            <a:tailEnd/>
          </a:ln>
        </p:spPr>
        <p:txBody>
          <a:bodyPr lIns="91380" tIns="45689" rIns="91380" bIns="45689">
            <a:spAutoFit/>
          </a:bodyPr>
          <a:lstStyle/>
          <a:p>
            <a:pPr defTabSz="910431"/>
            <a:r>
              <a:rPr lang="en-US" sz="900" dirty="0"/>
              <a:t>3/</a:t>
            </a:r>
            <a:r>
              <a:rPr lang="en-US" sz="900" dirty="0" err="1"/>
              <a:t>Doorbar</a:t>
            </a:r>
            <a:r>
              <a:rPr lang="en-US" sz="900" dirty="0"/>
              <a:t>/p. S8/</a:t>
            </a:r>
            <a:r>
              <a:rPr lang="en-US" sz="900" dirty="0" err="1"/>
              <a:t>col</a:t>
            </a:r>
            <a:r>
              <a:rPr lang="en-US" sz="900" dirty="0"/>
              <a:t> 2/¶3</a:t>
            </a:r>
          </a:p>
        </p:txBody>
      </p:sp>
      <p:sp>
        <p:nvSpPr>
          <p:cNvPr id="45068" name="Text Box 11"/>
          <p:cNvSpPr txBox="1">
            <a:spLocks noChangeArrowheads="1"/>
          </p:cNvSpPr>
          <p:nvPr/>
        </p:nvSpPr>
        <p:spPr bwMode="auto">
          <a:xfrm>
            <a:off x="5722851" y="1936487"/>
            <a:ext cx="973434" cy="373129"/>
          </a:xfrm>
          <a:prstGeom prst="rect">
            <a:avLst/>
          </a:prstGeom>
          <a:noFill/>
          <a:ln w="9525">
            <a:solidFill>
              <a:schemeClr val="tx1"/>
            </a:solidFill>
            <a:miter lim="800000"/>
            <a:headEnd/>
            <a:tailEnd/>
          </a:ln>
        </p:spPr>
        <p:txBody>
          <a:bodyPr lIns="94132" tIns="47070" rIns="94132" bIns="47070">
            <a:spAutoFit/>
          </a:bodyPr>
          <a:lstStyle/>
          <a:p>
            <a:pPr defTabSz="938734"/>
            <a:r>
              <a:rPr lang="en-US" sz="900" dirty="0"/>
              <a:t>Goodman/p. 1559/Figure 2</a:t>
            </a:r>
            <a:endParaRPr lang="en-US" sz="900"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b="1">
                <a:solidFill>
                  <a:srgbClr val="000080"/>
                </a:solidFill>
              </a:rPr>
              <a:t>HPV Vaccines</a:t>
            </a:r>
          </a:p>
          <a:p>
            <a:r>
              <a:rPr lang="en-US" b="1"/>
              <a:t>ASCCP’s “Educate the Educators” Slide Set </a:t>
            </a:r>
            <a:endParaRPr lang="en-US" b="1">
              <a:solidFill>
                <a:schemeClr val="tx1"/>
              </a:solidFill>
            </a:endParaRPr>
          </a:p>
          <a:p>
            <a:endParaRPr lang="en-US" i="0">
              <a:solidFill>
                <a:schemeClr val="tx1"/>
              </a:solidFill>
            </a:endParaRPr>
          </a:p>
        </p:txBody>
      </p:sp>
      <p:sp>
        <p:nvSpPr>
          <p:cNvPr id="5" name="Rectangle 7"/>
          <p:cNvSpPr>
            <a:spLocks noGrp="1" noChangeArrowheads="1"/>
          </p:cNvSpPr>
          <p:nvPr>
            <p:ph type="sldNum" sz="quarter" idx="5"/>
          </p:nvPr>
        </p:nvSpPr>
        <p:spPr>
          <a:ln/>
        </p:spPr>
        <p:txBody>
          <a:bodyPr/>
          <a:lstStyle/>
          <a:p>
            <a:r>
              <a:rPr lang="en-US"/>
              <a:t>   </a:t>
            </a:r>
            <a:r>
              <a:rPr lang="en-US" b="1">
                <a:solidFill>
                  <a:srgbClr val="A50021"/>
                </a:solidFill>
                <a:latin typeface="Arial" charset="0"/>
              </a:rPr>
              <a:t>SLIDE # </a:t>
            </a:r>
            <a:fld id="{E37EDDCB-1D78-45D5-9522-015F4F1F469C}" type="slidenum">
              <a:rPr lang="en-US" b="1">
                <a:solidFill>
                  <a:srgbClr val="A50021"/>
                </a:solidFill>
                <a:latin typeface="Arial" charset="0"/>
              </a:rPr>
              <a:pPr/>
              <a:t>16</a:t>
            </a:fld>
            <a:endParaRPr lang="en-US" b="1">
              <a:solidFill>
                <a:srgbClr val="A50021"/>
              </a:solidFill>
              <a:latin typeface="Arial" charset="0"/>
            </a:endParaRPr>
          </a:p>
        </p:txBody>
      </p:sp>
      <p:sp>
        <p:nvSpPr>
          <p:cNvPr id="2042884" name="Rectangle 4"/>
          <p:cNvSpPr>
            <a:spLocks noGrp="1" noRot="1" noChangeAspect="1" noChangeArrowheads="1" noTextEdit="1"/>
          </p:cNvSpPr>
          <p:nvPr>
            <p:ph type="sldImg"/>
          </p:nvPr>
        </p:nvSpPr>
        <p:spPr>
          <a:ln/>
        </p:spPr>
      </p:sp>
      <p:sp>
        <p:nvSpPr>
          <p:cNvPr id="2042885" name="Rectangle 5"/>
          <p:cNvSpPr>
            <a:spLocks noGrp="1" noChangeArrowheads="1"/>
          </p:cNvSpPr>
          <p:nvPr>
            <p:ph type="body" idx="1"/>
          </p:nvPr>
        </p:nvSpPr>
        <p:spPr/>
        <p:txBody>
          <a:bodyPr/>
          <a:lstStyle/>
          <a:p>
            <a:r>
              <a:rPr lang="en-US" dirty="0"/>
              <a:t>This a cervical biopsy taken from a young woman recently infected with HPV.  The epithelium is thickened and the cells show the same HPV </a:t>
            </a:r>
            <a:r>
              <a:rPr lang="en-US" dirty="0" err="1"/>
              <a:t>cytopathic</a:t>
            </a:r>
            <a:r>
              <a:rPr lang="en-US" dirty="0"/>
              <a:t> effects seen in the previous Pap test.  Lesions such as this are frequently referred to as cervical intraepithelial </a:t>
            </a:r>
            <a:r>
              <a:rPr lang="en-US" dirty="0" err="1"/>
              <a:t>neoplasia</a:t>
            </a:r>
            <a:r>
              <a:rPr lang="en-US" dirty="0"/>
              <a:t> - grade 1 or CIN 1.  The use of the term </a:t>
            </a:r>
            <a:r>
              <a:rPr lang="en-US" dirty="0" err="1"/>
              <a:t>neoplasia</a:t>
            </a:r>
            <a:r>
              <a:rPr lang="en-US" dirty="0"/>
              <a:t> for lesions such as this is highly misleading since this benign lesion indicates simply a productive HPV infection is present.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1397B8-1230-48A5-BD4D-0C0422A838DC}" type="datetimeFigureOut">
              <a:rPr lang="fa-IR" smtClean="0"/>
              <a:pPr/>
              <a:t>11/01/1445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F528B27-B26C-4C99-AEB9-AF540A699F17}" type="slidenum">
              <a:rPr lang="fa-IR" smtClean="0"/>
              <a:pPr/>
              <a:t>‹#›</a:t>
            </a:fld>
            <a:endParaRPr lang="fa-IR"/>
          </a:p>
        </p:txBody>
      </p:sp>
    </p:spTree>
    <p:extLst>
      <p:ext uri="{BB962C8B-B14F-4D97-AF65-F5344CB8AC3E}">
        <p14:creationId xmlns:p14="http://schemas.microsoft.com/office/powerpoint/2010/main" val="2160527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397B8-1230-48A5-BD4D-0C0422A838DC}" type="datetimeFigureOut">
              <a:rPr lang="fa-IR" smtClean="0"/>
              <a:pPr/>
              <a:t>11/01/1445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F528B27-B26C-4C99-AEB9-AF540A699F17}" type="slidenum">
              <a:rPr lang="fa-IR" smtClean="0"/>
              <a:pPr/>
              <a:t>‹#›</a:t>
            </a:fld>
            <a:endParaRPr lang="fa-IR"/>
          </a:p>
        </p:txBody>
      </p:sp>
    </p:spTree>
    <p:extLst>
      <p:ext uri="{BB962C8B-B14F-4D97-AF65-F5344CB8AC3E}">
        <p14:creationId xmlns:p14="http://schemas.microsoft.com/office/powerpoint/2010/main" val="385507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397B8-1230-48A5-BD4D-0C0422A838DC}" type="datetimeFigureOut">
              <a:rPr lang="fa-IR" smtClean="0"/>
              <a:pPr/>
              <a:t>11/01/1445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F528B27-B26C-4C99-AEB9-AF540A699F17}" type="slidenum">
              <a:rPr lang="fa-IR" smtClean="0"/>
              <a:pPr/>
              <a:t>‹#›</a:t>
            </a:fld>
            <a:endParaRPr lang="fa-IR"/>
          </a:p>
        </p:txBody>
      </p:sp>
    </p:spTree>
    <p:extLst>
      <p:ext uri="{BB962C8B-B14F-4D97-AF65-F5344CB8AC3E}">
        <p14:creationId xmlns:p14="http://schemas.microsoft.com/office/powerpoint/2010/main" val="2181005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smtClean="0"/>
              <a:t>Copyrights apply</a:t>
            </a:r>
            <a:endParaRPr lang="en-US" sz="1000" dirty="0"/>
          </a:p>
        </p:txBody>
      </p:sp>
    </p:spTree>
    <p:extLst>
      <p:ext uri="{BB962C8B-B14F-4D97-AF65-F5344CB8AC3E}">
        <p14:creationId xmlns:p14="http://schemas.microsoft.com/office/powerpoint/2010/main" val="188972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397B8-1230-48A5-BD4D-0C0422A838DC}" type="datetimeFigureOut">
              <a:rPr lang="fa-IR" smtClean="0"/>
              <a:pPr/>
              <a:t>11/01/1445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F528B27-B26C-4C99-AEB9-AF540A699F17}" type="slidenum">
              <a:rPr lang="fa-IR" smtClean="0"/>
              <a:pPr/>
              <a:t>‹#›</a:t>
            </a:fld>
            <a:endParaRPr lang="fa-IR"/>
          </a:p>
        </p:txBody>
      </p:sp>
    </p:spTree>
    <p:extLst>
      <p:ext uri="{BB962C8B-B14F-4D97-AF65-F5344CB8AC3E}">
        <p14:creationId xmlns:p14="http://schemas.microsoft.com/office/powerpoint/2010/main" val="351693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1397B8-1230-48A5-BD4D-0C0422A838DC}" type="datetimeFigureOut">
              <a:rPr lang="fa-IR" smtClean="0"/>
              <a:pPr/>
              <a:t>11/01/1445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F528B27-B26C-4C99-AEB9-AF540A699F17}" type="slidenum">
              <a:rPr lang="fa-IR" smtClean="0"/>
              <a:pPr/>
              <a:t>‹#›</a:t>
            </a:fld>
            <a:endParaRPr lang="fa-IR"/>
          </a:p>
        </p:txBody>
      </p:sp>
    </p:spTree>
    <p:extLst>
      <p:ext uri="{BB962C8B-B14F-4D97-AF65-F5344CB8AC3E}">
        <p14:creationId xmlns:p14="http://schemas.microsoft.com/office/powerpoint/2010/main" val="4039255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1397B8-1230-48A5-BD4D-0C0422A838DC}" type="datetimeFigureOut">
              <a:rPr lang="fa-IR" smtClean="0"/>
              <a:pPr/>
              <a:t>11/01/1445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F528B27-B26C-4C99-AEB9-AF540A699F17}" type="slidenum">
              <a:rPr lang="fa-IR" smtClean="0"/>
              <a:pPr/>
              <a:t>‹#›</a:t>
            </a:fld>
            <a:endParaRPr lang="fa-IR"/>
          </a:p>
        </p:txBody>
      </p:sp>
    </p:spTree>
    <p:extLst>
      <p:ext uri="{BB962C8B-B14F-4D97-AF65-F5344CB8AC3E}">
        <p14:creationId xmlns:p14="http://schemas.microsoft.com/office/powerpoint/2010/main" val="357435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1397B8-1230-48A5-BD4D-0C0422A838DC}" type="datetimeFigureOut">
              <a:rPr lang="fa-IR" smtClean="0"/>
              <a:pPr/>
              <a:t>11/01/1445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F528B27-B26C-4C99-AEB9-AF540A699F17}" type="slidenum">
              <a:rPr lang="fa-IR" smtClean="0"/>
              <a:pPr/>
              <a:t>‹#›</a:t>
            </a:fld>
            <a:endParaRPr lang="fa-IR"/>
          </a:p>
        </p:txBody>
      </p:sp>
    </p:spTree>
    <p:extLst>
      <p:ext uri="{BB962C8B-B14F-4D97-AF65-F5344CB8AC3E}">
        <p14:creationId xmlns:p14="http://schemas.microsoft.com/office/powerpoint/2010/main" val="180189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1397B8-1230-48A5-BD4D-0C0422A838DC}" type="datetimeFigureOut">
              <a:rPr lang="fa-IR" smtClean="0"/>
              <a:pPr/>
              <a:t>11/01/1445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F528B27-B26C-4C99-AEB9-AF540A699F17}" type="slidenum">
              <a:rPr lang="fa-IR" smtClean="0"/>
              <a:pPr/>
              <a:t>‹#›</a:t>
            </a:fld>
            <a:endParaRPr lang="fa-IR"/>
          </a:p>
        </p:txBody>
      </p:sp>
    </p:spTree>
    <p:extLst>
      <p:ext uri="{BB962C8B-B14F-4D97-AF65-F5344CB8AC3E}">
        <p14:creationId xmlns:p14="http://schemas.microsoft.com/office/powerpoint/2010/main" val="266095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397B8-1230-48A5-BD4D-0C0422A838DC}" type="datetimeFigureOut">
              <a:rPr lang="fa-IR" smtClean="0"/>
              <a:pPr/>
              <a:t>11/01/1445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F528B27-B26C-4C99-AEB9-AF540A699F17}" type="slidenum">
              <a:rPr lang="fa-IR" smtClean="0"/>
              <a:pPr/>
              <a:t>‹#›</a:t>
            </a:fld>
            <a:endParaRPr lang="fa-IR"/>
          </a:p>
        </p:txBody>
      </p:sp>
    </p:spTree>
    <p:extLst>
      <p:ext uri="{BB962C8B-B14F-4D97-AF65-F5344CB8AC3E}">
        <p14:creationId xmlns:p14="http://schemas.microsoft.com/office/powerpoint/2010/main" val="296943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1397B8-1230-48A5-BD4D-0C0422A838DC}" type="datetimeFigureOut">
              <a:rPr lang="fa-IR" smtClean="0"/>
              <a:pPr/>
              <a:t>11/01/1445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F528B27-B26C-4C99-AEB9-AF540A699F17}" type="slidenum">
              <a:rPr lang="fa-IR" smtClean="0"/>
              <a:pPr/>
              <a:t>‹#›</a:t>
            </a:fld>
            <a:endParaRPr lang="fa-IR"/>
          </a:p>
        </p:txBody>
      </p:sp>
    </p:spTree>
    <p:extLst>
      <p:ext uri="{BB962C8B-B14F-4D97-AF65-F5344CB8AC3E}">
        <p14:creationId xmlns:p14="http://schemas.microsoft.com/office/powerpoint/2010/main" val="412539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1397B8-1230-48A5-BD4D-0C0422A838DC}" type="datetimeFigureOut">
              <a:rPr lang="fa-IR" smtClean="0"/>
              <a:pPr/>
              <a:t>11/01/1445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F528B27-B26C-4C99-AEB9-AF540A699F17}" type="slidenum">
              <a:rPr lang="fa-IR" smtClean="0"/>
              <a:pPr/>
              <a:t>‹#›</a:t>
            </a:fld>
            <a:endParaRPr lang="fa-IR"/>
          </a:p>
        </p:txBody>
      </p:sp>
    </p:spTree>
    <p:extLst>
      <p:ext uri="{BB962C8B-B14F-4D97-AF65-F5344CB8AC3E}">
        <p14:creationId xmlns:p14="http://schemas.microsoft.com/office/powerpoint/2010/main" val="3879762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397B8-1230-48A5-BD4D-0C0422A838DC}" type="datetimeFigureOut">
              <a:rPr lang="fa-IR" smtClean="0"/>
              <a:pPr/>
              <a:t>11/01/1445</a:t>
            </a:fld>
            <a:endParaRPr lang="fa-I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28B27-B26C-4C99-AEB9-AF540A699F17}" type="slidenum">
              <a:rPr lang="fa-IR" smtClean="0"/>
              <a:pPr/>
              <a:t>‹#›</a:t>
            </a:fld>
            <a:endParaRPr lang="fa-IR"/>
          </a:p>
        </p:txBody>
      </p:sp>
    </p:spTree>
    <p:extLst>
      <p:ext uri="{BB962C8B-B14F-4D97-AF65-F5344CB8AC3E}">
        <p14:creationId xmlns:p14="http://schemas.microsoft.com/office/powerpoint/2010/main" val="302539760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hyperlink" Target="http://www.cdc.gov/STD/healthcomm/factsheet.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143380"/>
          </a:xfrm>
          <a:blipFill>
            <a:blip r:embed="rId2"/>
            <a:tile tx="0" ty="0" sx="100000" sy="100000" flip="none" algn="tl"/>
          </a:blipFill>
          <a:ln>
            <a:solidFill>
              <a:srgbClr val="00B0F0"/>
            </a:solidFill>
          </a:ln>
        </p:spPr>
        <p:txBody>
          <a:bodyPr>
            <a:normAutofit/>
          </a:bodyPr>
          <a:lstStyle/>
          <a:p>
            <a:r>
              <a:rPr lang="en-US" sz="7200" dirty="0" smtClean="0">
                <a:solidFill>
                  <a:schemeClr val="bg1"/>
                </a:solidFill>
                <a:cs typeface="B Baran" pitchFamily="2" charset="-78"/>
              </a:rPr>
              <a:t>HPV &amp; CERVICAL CANCER SCREENING</a:t>
            </a:r>
            <a:endParaRPr lang="en-US" sz="7200" dirty="0">
              <a:solidFill>
                <a:schemeClr val="bg1"/>
              </a:solidFill>
              <a:cs typeface="B Baran" pitchFamily="2" charset="-78"/>
            </a:endParaRPr>
          </a:p>
        </p:txBody>
      </p:sp>
      <p:sp>
        <p:nvSpPr>
          <p:cNvPr id="3" name="Subtitle 2"/>
          <p:cNvSpPr>
            <a:spLocks noGrp="1"/>
          </p:cNvSpPr>
          <p:nvPr>
            <p:ph type="subTitle" idx="1"/>
          </p:nvPr>
        </p:nvSpPr>
        <p:spPr>
          <a:xfrm>
            <a:off x="0" y="4143380"/>
            <a:ext cx="9144000" cy="2714620"/>
          </a:xfrm>
          <a:solidFill>
            <a:schemeClr val="accent2">
              <a:lumMod val="50000"/>
            </a:schemeClr>
          </a:solidFill>
        </p:spPr>
        <p:txBody>
          <a:bodyPr>
            <a:normAutofit fontScale="85000" lnSpcReduction="20000"/>
          </a:bodyPr>
          <a:lstStyle/>
          <a:p>
            <a:endParaRPr lang="en-US" sz="4400" dirty="0" smtClean="0">
              <a:solidFill>
                <a:schemeClr val="bg1"/>
              </a:solidFill>
              <a:effectLst>
                <a:outerShdw blurRad="38100" dist="38100" dir="2700000" algn="tl">
                  <a:srgbClr val="000000"/>
                </a:outerShdw>
              </a:effectLst>
              <a:cs typeface="B Baran" pitchFamily="2" charset="-78"/>
            </a:endParaRPr>
          </a:p>
          <a:p>
            <a:r>
              <a:rPr lang="en-US" sz="4400" dirty="0" smtClean="0">
                <a:solidFill>
                  <a:schemeClr val="bg1"/>
                </a:solidFill>
                <a:effectLst>
                  <a:outerShdw blurRad="38100" dist="38100" dir="2700000" algn="tl">
                    <a:srgbClr val="000000"/>
                  </a:outerShdw>
                </a:effectLst>
                <a:cs typeface="B Baran" pitchFamily="2" charset="-78"/>
              </a:rPr>
              <a:t>AKRAM GHAHGHAEI, MD</a:t>
            </a:r>
          </a:p>
          <a:p>
            <a:r>
              <a:rPr lang="en-US" sz="4400" dirty="0" smtClean="0">
                <a:solidFill>
                  <a:schemeClr val="bg1"/>
                </a:solidFill>
                <a:effectLst>
                  <a:outerShdw blurRad="38100" dist="38100" dir="2700000" algn="tl">
                    <a:srgbClr val="000000"/>
                  </a:outerShdw>
                </a:effectLst>
                <a:cs typeface="B Baran" pitchFamily="2" charset="-78"/>
              </a:rPr>
              <a:t>GYNECO-ONCOLOGIST</a:t>
            </a:r>
          </a:p>
          <a:p>
            <a:r>
              <a:rPr lang="en-US" sz="4400" dirty="0" smtClean="0">
                <a:solidFill>
                  <a:schemeClr val="bg1"/>
                </a:solidFill>
                <a:effectLst>
                  <a:outerShdw blurRad="38100" dist="38100" dir="2700000" algn="tl">
                    <a:srgbClr val="000000"/>
                  </a:outerShdw>
                </a:effectLst>
                <a:cs typeface="B Baran" pitchFamily="2" charset="-78"/>
              </a:rPr>
              <a:t>ARASH WOMEN HOSPITAL</a:t>
            </a:r>
          </a:p>
          <a:p>
            <a:r>
              <a:rPr lang="en-US" sz="4400" dirty="0" smtClean="0">
                <a:solidFill>
                  <a:schemeClr val="bg1"/>
                </a:solidFill>
                <a:effectLst>
                  <a:outerShdw blurRad="38100" dist="38100" dir="2700000" algn="tl">
                    <a:srgbClr val="000000"/>
                  </a:outerShdw>
                </a:effectLst>
                <a:cs typeface="B Baran" pitchFamily="2" charset="-78"/>
              </a:rPr>
              <a:t>TUMS</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1142984"/>
          </a:xfrm>
          <a:solidFill>
            <a:srgbClr val="002060"/>
          </a:solidFill>
        </p:spPr>
        <p:txBody>
          <a:bodyPr>
            <a:noAutofit/>
          </a:bodyPr>
          <a:lstStyle/>
          <a:p>
            <a:pPr eaLnBrk="1" hangingPunct="1">
              <a:defRPr/>
            </a:pPr>
            <a:r>
              <a:rPr lang="en-US" sz="7200" u="sng" dirty="0" smtClean="0">
                <a:solidFill>
                  <a:schemeClr val="bg1">
                    <a:lumMod val="95000"/>
                  </a:schemeClr>
                </a:solidFill>
              </a:rPr>
              <a:t>HPV</a:t>
            </a:r>
          </a:p>
        </p:txBody>
      </p:sp>
      <p:sp>
        <p:nvSpPr>
          <p:cNvPr id="51203" name="Rectangle 3"/>
          <p:cNvSpPr>
            <a:spLocks noGrp="1" noChangeArrowheads="1"/>
          </p:cNvSpPr>
          <p:nvPr>
            <p:ph sz="half" idx="1"/>
          </p:nvPr>
        </p:nvSpPr>
        <p:spPr>
          <a:xfrm>
            <a:off x="4143372" y="1142984"/>
            <a:ext cx="5000628" cy="5715016"/>
          </a:xfrm>
          <a:solidFill>
            <a:schemeClr val="accent2">
              <a:lumMod val="50000"/>
            </a:schemeClr>
          </a:solidFill>
        </p:spPr>
        <p:txBody>
          <a:bodyPr>
            <a:normAutofit/>
          </a:bodyPr>
          <a:lstStyle/>
          <a:p>
            <a:pPr marL="0" indent="0" algn="l" rtl="0" eaLnBrk="1" hangingPunct="1">
              <a:buFont typeface="Wingdings" pitchFamily="2" charset="2"/>
              <a:buChar char="§"/>
              <a:defRPr/>
            </a:pPr>
            <a:r>
              <a:rPr lang="en-US" sz="2400" dirty="0" smtClean="0"/>
              <a:t>~</a:t>
            </a:r>
            <a:r>
              <a:rPr lang="en-US" sz="2400" dirty="0" smtClean="0">
                <a:solidFill>
                  <a:schemeClr val="bg1"/>
                </a:solidFill>
              </a:rPr>
              <a:t>100 types identified</a:t>
            </a:r>
            <a:endParaRPr lang="en-US" sz="2400" baseline="30000" dirty="0" smtClean="0">
              <a:solidFill>
                <a:schemeClr val="bg1"/>
              </a:solidFill>
            </a:endParaRPr>
          </a:p>
          <a:p>
            <a:pPr marL="0" indent="0" algn="l" rtl="0" eaLnBrk="1" hangingPunct="1">
              <a:buFont typeface="Wingdings" pitchFamily="2" charset="2"/>
              <a:buChar char="§"/>
              <a:defRPr/>
            </a:pPr>
            <a:r>
              <a:rPr lang="en-US" sz="2400" dirty="0" smtClean="0">
                <a:solidFill>
                  <a:schemeClr val="bg1"/>
                </a:solidFill>
              </a:rPr>
              <a:t>~30–40 </a:t>
            </a:r>
            <a:r>
              <a:rPr lang="en-US" sz="2400" dirty="0" err="1" smtClean="0">
                <a:solidFill>
                  <a:schemeClr val="bg1"/>
                </a:solidFill>
              </a:rPr>
              <a:t>anogenital</a:t>
            </a:r>
            <a:endParaRPr lang="en-US" sz="2400" dirty="0" smtClean="0">
              <a:solidFill>
                <a:schemeClr val="bg1"/>
              </a:solidFill>
            </a:endParaRPr>
          </a:p>
          <a:p>
            <a:pPr lvl="1" algn="l" rtl="0" eaLnBrk="1" hangingPunct="1">
              <a:buFont typeface="Arial" pitchFamily="34" charset="0"/>
              <a:buChar char="–"/>
              <a:defRPr/>
            </a:pPr>
            <a:r>
              <a:rPr lang="en-US" dirty="0" smtClean="0">
                <a:solidFill>
                  <a:schemeClr val="bg1"/>
                </a:solidFill>
              </a:rPr>
              <a:t>~15–20 </a:t>
            </a:r>
            <a:r>
              <a:rPr lang="en-US" dirty="0" err="1" smtClean="0">
                <a:solidFill>
                  <a:schemeClr val="bg1"/>
                </a:solidFill>
              </a:rPr>
              <a:t>oncogenic</a:t>
            </a:r>
            <a:endParaRPr lang="en-US" baseline="30000" dirty="0" smtClean="0">
              <a:solidFill>
                <a:schemeClr val="bg1"/>
              </a:solidFill>
            </a:endParaRPr>
          </a:p>
          <a:p>
            <a:pPr lvl="2" algn="l" rtl="0" eaLnBrk="1" hangingPunct="1">
              <a:defRPr/>
            </a:pPr>
            <a:r>
              <a:rPr lang="en-US" sz="2400" dirty="0" smtClean="0">
                <a:solidFill>
                  <a:schemeClr val="bg1"/>
                </a:solidFill>
              </a:rPr>
              <a:t>HPV 16 and HPV 18 types account for the majority of worldwide cervical cancers.</a:t>
            </a:r>
            <a:endParaRPr lang="en-US" sz="2400" baseline="30000" dirty="0" smtClean="0">
              <a:solidFill>
                <a:schemeClr val="bg1"/>
              </a:solidFill>
            </a:endParaRPr>
          </a:p>
          <a:p>
            <a:pPr lvl="1" algn="l" rtl="0" eaLnBrk="1" hangingPunct="1">
              <a:buFont typeface="Arial" pitchFamily="34" charset="0"/>
              <a:buChar char="–"/>
              <a:defRPr/>
            </a:pPr>
            <a:r>
              <a:rPr lang="en-US" dirty="0" err="1" smtClean="0">
                <a:solidFill>
                  <a:schemeClr val="bg1"/>
                </a:solidFill>
              </a:rPr>
              <a:t>Nononcogenic</a:t>
            </a:r>
            <a:r>
              <a:rPr lang="en-US" dirty="0" smtClean="0">
                <a:solidFill>
                  <a:schemeClr val="bg1"/>
                </a:solidFill>
              </a:rPr>
              <a:t> types</a:t>
            </a:r>
          </a:p>
          <a:p>
            <a:pPr lvl="2" algn="l" rtl="0" eaLnBrk="1" hangingPunct="1">
              <a:defRPr/>
            </a:pPr>
            <a:r>
              <a:rPr lang="en-US" sz="2400" dirty="0" smtClean="0">
                <a:solidFill>
                  <a:schemeClr val="bg1"/>
                </a:solidFill>
              </a:rPr>
              <a:t>HPV 6 and 11 are most often associated with external </a:t>
            </a:r>
            <a:r>
              <a:rPr lang="en-US" sz="2400" dirty="0" err="1" smtClean="0">
                <a:solidFill>
                  <a:schemeClr val="bg1"/>
                </a:solidFill>
              </a:rPr>
              <a:t>anogenital</a:t>
            </a:r>
            <a:r>
              <a:rPr lang="en-US" sz="2400" dirty="0" smtClean="0">
                <a:solidFill>
                  <a:schemeClr val="bg1"/>
                </a:solidFill>
              </a:rPr>
              <a:t> warts.</a:t>
            </a:r>
            <a:endParaRPr lang="en-US" sz="2400" baseline="30000" dirty="0" smtClean="0">
              <a:solidFill>
                <a:schemeClr val="bg1"/>
              </a:solidFill>
            </a:endParaRPr>
          </a:p>
          <a:p>
            <a:pPr lvl="2" algn="l" rtl="0" eaLnBrk="1" hangingPunct="1">
              <a:defRPr/>
            </a:pPr>
            <a:r>
              <a:rPr lang="en-US" sz="2400" dirty="0" smtClean="0">
                <a:solidFill>
                  <a:schemeClr val="bg1"/>
                </a:solidFill>
              </a:rPr>
              <a:t>These two types are responsible for &gt;90% of genital warts.</a:t>
            </a:r>
          </a:p>
          <a:p>
            <a:pPr lvl="2" eaLnBrk="1" hangingPunct="1">
              <a:buFont typeface="Arial" pitchFamily="34" charset="0"/>
              <a:buNone/>
              <a:defRPr/>
            </a:pPr>
            <a:endParaRPr lang="en-US" sz="1800" baseline="30000" dirty="0" smtClean="0"/>
          </a:p>
          <a:p>
            <a:pPr lvl="2" eaLnBrk="1" hangingPunct="1">
              <a:defRPr/>
            </a:pPr>
            <a:endParaRPr lang="en-US" sz="1800" b="1" baseline="30000" dirty="0" smtClean="0">
              <a:solidFill>
                <a:srgbClr val="00FF00"/>
              </a:solidFill>
            </a:endParaRPr>
          </a:p>
        </p:txBody>
      </p:sp>
      <p:sp>
        <p:nvSpPr>
          <p:cNvPr id="51204" name="Text Box 4"/>
          <p:cNvSpPr txBox="1">
            <a:spLocks noChangeArrowheads="1"/>
          </p:cNvSpPr>
          <p:nvPr/>
        </p:nvSpPr>
        <p:spPr bwMode="auto">
          <a:xfrm>
            <a:off x="0" y="1142984"/>
            <a:ext cx="4143372" cy="830997"/>
          </a:xfrm>
          <a:prstGeom prst="rect">
            <a:avLst/>
          </a:prstGeom>
          <a:noFill/>
          <a:ln w="9525">
            <a:noFill/>
            <a:miter lim="800000"/>
            <a:headEnd/>
            <a:tailEnd/>
          </a:ln>
          <a:effectLst/>
        </p:spPr>
        <p:txBody>
          <a:bodyPr wrap="square">
            <a:spAutoFit/>
          </a:bodyPr>
          <a:lstStyle/>
          <a:p>
            <a:pPr algn="ctr">
              <a:spcBef>
                <a:spcPct val="50000"/>
              </a:spcBef>
              <a:defRPr/>
            </a:pPr>
            <a:r>
              <a:rPr lang="en-US" sz="2400" dirty="0" err="1">
                <a:solidFill>
                  <a:srgbClr val="C00000"/>
                </a:solidFill>
                <a:effectLst>
                  <a:outerShdw blurRad="38100" dist="38100" dir="2700000" algn="tl">
                    <a:srgbClr val="000000"/>
                  </a:outerShdw>
                </a:effectLst>
                <a:latin typeface="Arial" pitchFamily="34" charset="0"/>
                <a:cs typeface="Arial" pitchFamily="34" charset="0"/>
              </a:rPr>
              <a:t>Nonenveloped</a:t>
            </a:r>
            <a:r>
              <a:rPr lang="en-US" sz="2400" dirty="0">
                <a:solidFill>
                  <a:srgbClr val="C00000"/>
                </a:solidFill>
                <a:effectLst>
                  <a:outerShdw blurRad="38100" dist="38100" dir="2700000" algn="tl">
                    <a:srgbClr val="000000"/>
                  </a:outerShdw>
                </a:effectLst>
                <a:latin typeface="Arial" pitchFamily="34" charset="0"/>
                <a:cs typeface="Arial" pitchFamily="34" charset="0"/>
              </a:rPr>
              <a:t> double-stranded DNA </a:t>
            </a:r>
            <a:r>
              <a:rPr lang="en-US" sz="2400" dirty="0" smtClean="0">
                <a:solidFill>
                  <a:srgbClr val="C00000"/>
                </a:solidFill>
                <a:effectLst>
                  <a:outerShdw blurRad="38100" dist="38100" dir="2700000" algn="tl">
                    <a:srgbClr val="000000"/>
                  </a:outerShdw>
                </a:effectLst>
                <a:latin typeface="Arial" pitchFamily="34" charset="0"/>
                <a:cs typeface="Arial" pitchFamily="34" charset="0"/>
              </a:rPr>
              <a:t>virus</a:t>
            </a:r>
            <a:endParaRPr lang="en-US" sz="2400" dirty="0">
              <a:solidFill>
                <a:srgbClr val="C00000"/>
              </a:solidFill>
              <a:effectLst>
                <a:outerShdw blurRad="38100" dist="38100" dir="2700000" algn="tl">
                  <a:srgbClr val="000000"/>
                </a:outerShdw>
              </a:effectLst>
              <a:latin typeface="Arial" pitchFamily="34" charset="0"/>
              <a:cs typeface="Arial" pitchFamily="34" charset="0"/>
            </a:endParaRPr>
          </a:p>
        </p:txBody>
      </p:sp>
      <p:sp>
        <p:nvSpPr>
          <p:cNvPr id="8197" name="Rectangle 5"/>
          <p:cNvSpPr>
            <a:spLocks noChangeArrowheads="1"/>
          </p:cNvSpPr>
          <p:nvPr/>
        </p:nvSpPr>
        <p:spPr bwMode="auto">
          <a:xfrm>
            <a:off x="3292475" y="5643577"/>
            <a:ext cx="1993905" cy="443198"/>
          </a:xfrm>
          <a:prstGeom prst="rect">
            <a:avLst/>
          </a:prstGeom>
          <a:noFill/>
          <a:ln w="9525">
            <a:noFill/>
            <a:miter lim="800000"/>
            <a:headEnd/>
            <a:tailEnd/>
          </a:ln>
        </p:spPr>
        <p:txBody>
          <a:bodyPr wrap="square">
            <a:spAutoFit/>
          </a:bodyPr>
          <a:lstStyle/>
          <a:p>
            <a:pPr lvl="2">
              <a:lnSpc>
                <a:spcPct val="95000"/>
              </a:lnSpc>
              <a:spcBef>
                <a:spcPct val="30000"/>
              </a:spcBef>
              <a:buClr>
                <a:srgbClr val="99CCFF"/>
              </a:buClr>
              <a:buFont typeface="Arial" charset="0"/>
              <a:buNone/>
            </a:pPr>
            <a:r>
              <a:rPr lang="en-US" sz="1200" dirty="0"/>
              <a:t>*High risk; </a:t>
            </a:r>
            <a:r>
              <a:rPr lang="en-US" sz="900" dirty="0"/>
              <a:t>**</a:t>
            </a:r>
            <a:r>
              <a:rPr lang="en-US" sz="900" b="1" dirty="0"/>
              <a:t> </a:t>
            </a:r>
            <a:r>
              <a:rPr lang="en-US" sz="1200" dirty="0"/>
              <a:t>Low risk</a:t>
            </a:r>
          </a:p>
        </p:txBody>
      </p:sp>
      <p:sp>
        <p:nvSpPr>
          <p:cNvPr id="8198" name="Rectangle 6"/>
          <p:cNvSpPr>
            <a:spLocks noChangeArrowheads="1"/>
          </p:cNvSpPr>
          <p:nvPr/>
        </p:nvSpPr>
        <p:spPr bwMode="auto">
          <a:xfrm>
            <a:off x="1" y="6500834"/>
            <a:ext cx="9144000" cy="830997"/>
          </a:xfrm>
          <a:prstGeom prst="rect">
            <a:avLst/>
          </a:prstGeom>
          <a:solidFill>
            <a:srgbClr val="002060"/>
          </a:solidFill>
          <a:ln w="12700">
            <a:noFill/>
            <a:miter lim="800000"/>
            <a:headEnd/>
            <a:tailEnd/>
          </a:ln>
        </p:spPr>
        <p:txBody>
          <a:bodyPr wrap="square">
            <a:spAutoFit/>
          </a:bodyPr>
          <a:lstStyle/>
          <a:p>
            <a:r>
              <a:rPr lang="en-US" sz="1200" dirty="0"/>
              <a:t>1. </a:t>
            </a:r>
            <a:r>
              <a:rPr lang="en-US" sz="1200" dirty="0" err="1"/>
              <a:t>Howley</a:t>
            </a:r>
            <a:r>
              <a:rPr lang="en-US" sz="1200" dirty="0"/>
              <a:t> PM, Lowy DR. In: </a:t>
            </a:r>
            <a:r>
              <a:rPr lang="en-US" sz="1200" dirty="0" err="1"/>
              <a:t>Knipe</a:t>
            </a:r>
            <a:r>
              <a:rPr lang="en-US" sz="1200" dirty="0"/>
              <a:t> DM, </a:t>
            </a:r>
            <a:r>
              <a:rPr lang="en-US" sz="1200" dirty="0" err="1"/>
              <a:t>Howley</a:t>
            </a:r>
            <a:r>
              <a:rPr lang="en-US" sz="1200" dirty="0"/>
              <a:t> PM, eds. Philadelphia, Pa: Lippincott-Raven; 2001:2197–2229. </a:t>
            </a:r>
            <a:br>
              <a:rPr lang="en-US" sz="1200" dirty="0"/>
            </a:br>
            <a:r>
              <a:rPr lang="en-US" sz="1200" dirty="0"/>
              <a:t>2. de Villiers E-M, </a:t>
            </a:r>
            <a:r>
              <a:rPr lang="en-US" sz="1200" dirty="0" err="1"/>
              <a:t>Fauquet</a:t>
            </a:r>
            <a:r>
              <a:rPr lang="en-US" sz="1200" dirty="0"/>
              <a:t> C, Broker T, et al., Virology 324:17-24, 2004. 3. Wiley DJ, Douglas J, </a:t>
            </a:r>
            <a:r>
              <a:rPr lang="en-US" sz="1200" dirty="0" err="1"/>
              <a:t>Beutner</a:t>
            </a:r>
            <a:r>
              <a:rPr lang="en-US" sz="1200" dirty="0"/>
              <a:t> K, et al. </a:t>
            </a:r>
            <a:r>
              <a:rPr lang="en-US" sz="1200" i="1" dirty="0" err="1"/>
              <a:t>Clin</a:t>
            </a:r>
            <a:r>
              <a:rPr lang="en-US" sz="1200" i="1" dirty="0"/>
              <a:t> Infect Dis</a:t>
            </a:r>
            <a:r>
              <a:rPr lang="en-US" sz="1200" dirty="0"/>
              <a:t>. 2002;35(</a:t>
            </a:r>
            <a:r>
              <a:rPr lang="en-US" sz="1200" dirty="0" err="1"/>
              <a:t>suppl</a:t>
            </a:r>
            <a:r>
              <a:rPr lang="en-US" sz="1200" dirty="0"/>
              <a:t> 2):S210–S224. 4. </a:t>
            </a:r>
            <a:r>
              <a:rPr lang="en-US" sz="1200" dirty="0" err="1"/>
              <a:t>Muñoz</a:t>
            </a:r>
            <a:r>
              <a:rPr lang="en-US" sz="1200" dirty="0"/>
              <a:t> N, Bosch FX, </a:t>
            </a:r>
            <a:r>
              <a:rPr lang="en-US" sz="1200" dirty="0" err="1"/>
              <a:t>Castellsagué</a:t>
            </a:r>
            <a:r>
              <a:rPr lang="en-US" sz="1200" dirty="0"/>
              <a:t> X, et al. </a:t>
            </a:r>
            <a:r>
              <a:rPr lang="en-US" sz="1200" i="1" dirty="0" err="1"/>
              <a:t>Int</a:t>
            </a:r>
            <a:r>
              <a:rPr lang="en-US" sz="1200" i="1" dirty="0"/>
              <a:t> J Cancer</a:t>
            </a:r>
            <a:r>
              <a:rPr lang="en-US" sz="1200" dirty="0"/>
              <a:t>. 2004;111:278–285. 5. </a:t>
            </a:r>
            <a:r>
              <a:rPr lang="sv-SE" sz="1200" dirty="0"/>
              <a:t>Jansen KU, Shaw AR. </a:t>
            </a:r>
            <a:r>
              <a:rPr lang="sv-SE" sz="1200" i="1" dirty="0"/>
              <a:t>Annu Rev Med</a:t>
            </a:r>
            <a:r>
              <a:rPr lang="sv-SE" sz="1200" dirty="0"/>
              <a:t>. 2004;55:319–331</a:t>
            </a:r>
            <a:r>
              <a:rPr lang="en-US" sz="1200" dirty="0"/>
              <a:t>. </a:t>
            </a:r>
          </a:p>
        </p:txBody>
      </p:sp>
      <p:pic>
        <p:nvPicPr>
          <p:cNvPr id="8199" name="Picture 8" descr="01_HPV_WholeAndCut copy"/>
          <p:cNvPicPr>
            <a:picLocks noChangeAspect="1" noChangeArrowheads="1"/>
          </p:cNvPicPr>
          <p:nvPr/>
        </p:nvPicPr>
        <p:blipFill>
          <a:blip r:embed="rId3" cstate="print">
            <a:lum contrast="24000"/>
          </a:blip>
          <a:srcRect l="4445" t="16000" r="51111" b="6000"/>
          <a:stretch>
            <a:fillRect/>
          </a:stretch>
        </p:blipFill>
        <p:spPr bwMode="ltGray">
          <a:xfrm>
            <a:off x="0" y="2022475"/>
            <a:ext cx="4140200" cy="3978293"/>
          </a:xfrm>
          <a:prstGeom prst="rect">
            <a:avLst/>
          </a:prstGeom>
          <a:noFill/>
          <a:ln w="19050" algn="ctr">
            <a:solidFill>
              <a:srgbClr val="336699"/>
            </a:solid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417638"/>
          </a:xfrm>
          <a:solidFill>
            <a:srgbClr val="800000"/>
          </a:solidFill>
        </p:spPr>
        <p:txBody>
          <a:bodyPr/>
          <a:lstStyle/>
          <a:p>
            <a:r>
              <a:rPr lang="en-US" sz="6000" dirty="0">
                <a:solidFill>
                  <a:schemeClr val="bg1"/>
                </a:solidFill>
              </a:rPr>
              <a:t>HPV</a:t>
            </a:r>
          </a:p>
        </p:txBody>
      </p:sp>
      <p:sp>
        <p:nvSpPr>
          <p:cNvPr id="27651" name="Rectangle 3"/>
          <p:cNvSpPr>
            <a:spLocks noGrp="1" noChangeArrowheads="1"/>
          </p:cNvSpPr>
          <p:nvPr>
            <p:ph idx="1"/>
          </p:nvPr>
        </p:nvSpPr>
        <p:spPr>
          <a:xfrm>
            <a:off x="0" y="1428736"/>
            <a:ext cx="9144000" cy="5429264"/>
          </a:xfrm>
          <a:solidFill>
            <a:srgbClr val="000066"/>
          </a:solidFill>
        </p:spPr>
        <p:txBody>
          <a:bodyPr>
            <a:normAutofit/>
          </a:bodyPr>
          <a:lstStyle/>
          <a:p>
            <a:pPr marL="609600" indent="-609600" algn="l" rtl="0"/>
            <a:r>
              <a:rPr lang="en-US" sz="3600" dirty="0" smtClean="0">
                <a:solidFill>
                  <a:srgbClr val="FFFF00"/>
                </a:solidFill>
              </a:rPr>
              <a:t>The HPV virus is like a seed that is planted in soil, and need some co-factors to create cervical cancer</a:t>
            </a:r>
          </a:p>
          <a:p>
            <a:pPr marL="609600" indent="-609600" algn="l" rtl="0"/>
            <a:r>
              <a:rPr lang="en-US" sz="3600" dirty="0" smtClean="0">
                <a:solidFill>
                  <a:srgbClr val="FFFF00"/>
                </a:solidFill>
              </a:rPr>
              <a:t>Factors that may have a role in this progression include:</a:t>
            </a:r>
            <a:endParaRPr lang="en-US" sz="3600" dirty="0">
              <a:solidFill>
                <a:srgbClr val="FFFF00"/>
              </a:solidFill>
            </a:endParaRPr>
          </a:p>
          <a:p>
            <a:pPr marL="609600" indent="-609600" algn="l" rtl="0">
              <a:buFontTx/>
              <a:buAutoNum type="arabicPeriod"/>
            </a:pPr>
            <a:r>
              <a:rPr lang="en-US" sz="3600" dirty="0">
                <a:solidFill>
                  <a:srgbClr val="FFFF00"/>
                </a:solidFill>
              </a:rPr>
              <a:t>Smoking</a:t>
            </a:r>
          </a:p>
          <a:p>
            <a:pPr marL="609600" indent="-609600" algn="l" rtl="0">
              <a:buFontTx/>
              <a:buAutoNum type="arabicPeriod"/>
            </a:pPr>
            <a:r>
              <a:rPr lang="en-US" sz="3600" dirty="0" smtClean="0">
                <a:solidFill>
                  <a:srgbClr val="FFFF00"/>
                </a:solidFill>
              </a:rPr>
              <a:t>Infection </a:t>
            </a:r>
            <a:r>
              <a:rPr lang="en-US" sz="3600" dirty="0">
                <a:solidFill>
                  <a:srgbClr val="FFFF00"/>
                </a:solidFill>
              </a:rPr>
              <a:t>with other </a:t>
            </a:r>
            <a:r>
              <a:rPr lang="en-US" sz="3600" dirty="0" smtClean="0">
                <a:solidFill>
                  <a:srgbClr val="FFFF00"/>
                </a:solidFill>
              </a:rPr>
              <a:t>STDs</a:t>
            </a:r>
            <a:endParaRPr lang="en-US" sz="3600" dirty="0">
              <a:solidFill>
                <a:srgbClr val="FFFF00"/>
              </a:solidFill>
            </a:endParaRPr>
          </a:p>
          <a:p>
            <a:pPr marL="609600" indent="-609600" algn="l" rtl="0">
              <a:buFontTx/>
              <a:buAutoNum type="arabicPeriod"/>
            </a:pPr>
            <a:r>
              <a:rPr lang="en-US" sz="3600" dirty="0" err="1" smtClean="0">
                <a:solidFill>
                  <a:srgbClr val="FFFF00"/>
                </a:solidFill>
              </a:rPr>
              <a:t>Immunosuppression</a:t>
            </a:r>
            <a:endParaRPr lang="en-US" sz="3600" dirty="0" smtClean="0">
              <a:solidFill>
                <a:srgbClr val="FFFF00"/>
              </a:solidFill>
            </a:endParaRPr>
          </a:p>
          <a:p>
            <a:pPr marL="609600" indent="-609600" algn="l" rtl="0">
              <a:buFontTx/>
              <a:buAutoNum type="arabicPeriod"/>
            </a:pPr>
            <a:r>
              <a:rPr lang="en-US" sz="3600" dirty="0" smtClean="0">
                <a:solidFill>
                  <a:srgbClr val="FFFF00"/>
                </a:solidFill>
              </a:rPr>
              <a:t>Nutrition</a:t>
            </a:r>
            <a:endParaRPr lang="en-US" sz="3600" dirty="0">
              <a:solidFill>
                <a:srgbClr val="FFFF00"/>
              </a:solidFill>
            </a:endParaRPr>
          </a:p>
          <a:p>
            <a:pPr marL="609600" indent="-609600">
              <a:buFontTx/>
              <a:buNone/>
            </a:pP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0"/>
            <a:ext cx="9144000" cy="1357298"/>
          </a:xfrm>
          <a:solidFill>
            <a:schemeClr val="accent2">
              <a:lumMod val="50000"/>
            </a:schemeClr>
          </a:solidFill>
        </p:spPr>
        <p:txBody>
          <a:bodyPr>
            <a:normAutofit/>
          </a:bodyPr>
          <a:lstStyle/>
          <a:p>
            <a:pPr eaLnBrk="1" hangingPunct="1">
              <a:defRPr/>
            </a:pPr>
            <a:r>
              <a:rPr lang="en-US" dirty="0" smtClean="0">
                <a:solidFill>
                  <a:schemeClr val="bg1"/>
                </a:solidFill>
              </a:rPr>
              <a:t>Mechanisms of HPV Transmission </a:t>
            </a:r>
            <a:r>
              <a:rPr lang="en-US" dirty="0" smtClean="0"/>
              <a:t/>
            </a:r>
            <a:br>
              <a:rPr lang="en-US" dirty="0" smtClean="0"/>
            </a:br>
            <a:endParaRPr lang="en-US" dirty="0" smtClean="0"/>
          </a:p>
        </p:txBody>
      </p:sp>
      <p:sp>
        <p:nvSpPr>
          <p:cNvPr id="86019" name="Rectangle 3"/>
          <p:cNvSpPr>
            <a:spLocks noGrp="1" noChangeArrowheads="1"/>
          </p:cNvSpPr>
          <p:nvPr>
            <p:ph idx="1"/>
          </p:nvPr>
        </p:nvSpPr>
        <p:spPr>
          <a:xfrm>
            <a:off x="0" y="1344613"/>
            <a:ext cx="9144000" cy="4584717"/>
          </a:xfrm>
          <a:solidFill>
            <a:srgbClr val="002060"/>
          </a:solidFill>
        </p:spPr>
        <p:txBody>
          <a:bodyPr>
            <a:normAutofit/>
          </a:bodyPr>
          <a:lstStyle/>
          <a:p>
            <a:pPr algn="l" rtl="0" eaLnBrk="1" hangingPunct="1">
              <a:lnSpc>
                <a:spcPct val="75000"/>
              </a:lnSpc>
              <a:buFont typeface="Wingdings" pitchFamily="2" charset="2"/>
              <a:buChar char="§"/>
              <a:defRPr/>
            </a:pPr>
            <a:r>
              <a:rPr lang="en-US" sz="2400" dirty="0" smtClean="0">
                <a:solidFill>
                  <a:schemeClr val="bg1">
                    <a:lumMod val="95000"/>
                  </a:schemeClr>
                </a:solidFill>
              </a:rPr>
              <a:t>Sexual contact</a:t>
            </a:r>
          </a:p>
          <a:p>
            <a:pPr lvl="1" algn="l" rtl="0" eaLnBrk="1" hangingPunct="1">
              <a:lnSpc>
                <a:spcPct val="75000"/>
              </a:lnSpc>
              <a:buFont typeface="Arial" pitchFamily="34" charset="0"/>
              <a:buChar char="–"/>
              <a:defRPr/>
            </a:pPr>
            <a:r>
              <a:rPr lang="en-US" sz="2400" dirty="0" smtClean="0">
                <a:solidFill>
                  <a:schemeClr val="bg1"/>
                </a:solidFill>
              </a:rPr>
              <a:t>Through sexual intercourse</a:t>
            </a:r>
            <a:r>
              <a:rPr lang="en-US" sz="2400" baseline="30000" dirty="0" smtClean="0">
                <a:solidFill>
                  <a:schemeClr val="bg1"/>
                </a:solidFill>
              </a:rPr>
              <a:t>1</a:t>
            </a:r>
          </a:p>
          <a:p>
            <a:pPr lvl="1" algn="l" rtl="0" eaLnBrk="1" hangingPunct="1">
              <a:lnSpc>
                <a:spcPct val="75000"/>
              </a:lnSpc>
              <a:buFont typeface="Arial" pitchFamily="34" charset="0"/>
              <a:buChar char="–"/>
              <a:defRPr/>
            </a:pPr>
            <a:r>
              <a:rPr lang="en-US" sz="2400" dirty="0" smtClean="0">
                <a:solidFill>
                  <a:schemeClr val="bg1"/>
                </a:solidFill>
              </a:rPr>
              <a:t>Genital–genital, manual–genital, oral–genital</a:t>
            </a:r>
            <a:r>
              <a:rPr lang="en-US" sz="2400" baseline="30000" dirty="0" smtClean="0">
                <a:solidFill>
                  <a:schemeClr val="bg1"/>
                </a:solidFill>
              </a:rPr>
              <a:t>2–4</a:t>
            </a:r>
            <a:r>
              <a:rPr lang="en-US" sz="2400" dirty="0" smtClean="0">
                <a:solidFill>
                  <a:schemeClr val="bg1"/>
                </a:solidFill>
              </a:rPr>
              <a:t> </a:t>
            </a:r>
          </a:p>
          <a:p>
            <a:pPr lvl="1" algn="l" rtl="0" eaLnBrk="1" hangingPunct="1">
              <a:lnSpc>
                <a:spcPct val="75000"/>
              </a:lnSpc>
              <a:buFont typeface="Arial" pitchFamily="34" charset="0"/>
              <a:buChar char="–"/>
              <a:defRPr/>
            </a:pPr>
            <a:r>
              <a:rPr lang="en-US" sz="2400" dirty="0" smtClean="0">
                <a:solidFill>
                  <a:schemeClr val="bg1"/>
                </a:solidFill>
              </a:rPr>
              <a:t>Genital HPV infection in virgins is rare, but may result from </a:t>
            </a:r>
            <a:r>
              <a:rPr lang="en-US" sz="2400" dirty="0" err="1" smtClean="0">
                <a:solidFill>
                  <a:schemeClr val="bg1"/>
                </a:solidFill>
              </a:rPr>
              <a:t>nonpenetrative</a:t>
            </a:r>
            <a:r>
              <a:rPr lang="en-US" sz="2400" dirty="0" smtClean="0">
                <a:solidFill>
                  <a:schemeClr val="bg1"/>
                </a:solidFill>
              </a:rPr>
              <a:t> sexual contact.</a:t>
            </a:r>
            <a:r>
              <a:rPr lang="en-US" sz="2400" baseline="30000" dirty="0" smtClean="0">
                <a:solidFill>
                  <a:schemeClr val="bg1"/>
                </a:solidFill>
              </a:rPr>
              <a:t>2</a:t>
            </a:r>
          </a:p>
          <a:p>
            <a:pPr lvl="1" algn="l" rtl="0" eaLnBrk="1" hangingPunct="1">
              <a:lnSpc>
                <a:spcPct val="75000"/>
              </a:lnSpc>
              <a:buFont typeface="Arial" pitchFamily="34" charset="0"/>
              <a:buChar char="–"/>
              <a:defRPr/>
            </a:pPr>
            <a:r>
              <a:rPr lang="en-US" sz="2400" dirty="0" smtClean="0">
                <a:solidFill>
                  <a:schemeClr val="bg1"/>
                </a:solidFill>
              </a:rPr>
              <a:t>Proper condom use may help reduce the risk, but is not fully protective against infection.</a:t>
            </a:r>
            <a:r>
              <a:rPr lang="en-US" sz="2400" baseline="30000" dirty="0" smtClean="0">
                <a:solidFill>
                  <a:schemeClr val="bg1"/>
                </a:solidFill>
              </a:rPr>
              <a:t>5</a:t>
            </a:r>
          </a:p>
          <a:p>
            <a:pPr algn="l" rtl="0" eaLnBrk="1" hangingPunct="1">
              <a:lnSpc>
                <a:spcPct val="75000"/>
              </a:lnSpc>
              <a:buFont typeface="Wingdings" pitchFamily="2" charset="2"/>
              <a:buChar char="§"/>
              <a:defRPr/>
            </a:pPr>
            <a:r>
              <a:rPr lang="en-US" sz="2400" dirty="0" smtClean="0">
                <a:solidFill>
                  <a:schemeClr val="bg1"/>
                </a:solidFill>
              </a:rPr>
              <a:t>Nonsexual routes</a:t>
            </a:r>
          </a:p>
          <a:p>
            <a:pPr lvl="1" algn="l" rtl="0" eaLnBrk="1" hangingPunct="1">
              <a:lnSpc>
                <a:spcPct val="75000"/>
              </a:lnSpc>
              <a:buFont typeface="Arial" pitchFamily="34" charset="0"/>
              <a:buChar char="–"/>
              <a:defRPr/>
            </a:pPr>
            <a:r>
              <a:rPr lang="en-US" sz="2400" dirty="0" smtClean="0">
                <a:solidFill>
                  <a:schemeClr val="bg1"/>
                </a:solidFill>
              </a:rPr>
              <a:t>Mother to newborn (vertical transmission)</a:t>
            </a:r>
            <a:r>
              <a:rPr lang="en-US" sz="2400" baseline="30000" dirty="0" smtClean="0">
                <a:solidFill>
                  <a:schemeClr val="bg1"/>
                </a:solidFill>
              </a:rPr>
              <a:t>6</a:t>
            </a:r>
          </a:p>
          <a:p>
            <a:pPr lvl="1" algn="l" rtl="0" eaLnBrk="1" hangingPunct="1">
              <a:lnSpc>
                <a:spcPct val="75000"/>
              </a:lnSpc>
              <a:buFont typeface="Arial" pitchFamily="34" charset="0"/>
              <a:buChar char="–"/>
              <a:defRPr/>
            </a:pPr>
            <a:r>
              <a:rPr lang="en-US" sz="2400" dirty="0" err="1" smtClean="0">
                <a:solidFill>
                  <a:schemeClr val="bg1"/>
                </a:solidFill>
              </a:rPr>
              <a:t>Fomites</a:t>
            </a:r>
            <a:r>
              <a:rPr lang="en-US" sz="2400" dirty="0" smtClean="0">
                <a:solidFill>
                  <a:schemeClr val="bg1"/>
                </a:solidFill>
              </a:rPr>
              <a:t> (</a:t>
            </a:r>
            <a:r>
              <a:rPr lang="en-US" sz="2400" dirty="0" err="1" smtClean="0">
                <a:solidFill>
                  <a:schemeClr val="bg1"/>
                </a:solidFill>
              </a:rPr>
              <a:t>eg</a:t>
            </a:r>
            <a:r>
              <a:rPr lang="en-US" sz="2400" dirty="0" smtClean="0">
                <a:solidFill>
                  <a:schemeClr val="bg1"/>
                </a:solidFill>
              </a:rPr>
              <a:t>, undergarments, surgical gloves, biopsy forceps)</a:t>
            </a:r>
            <a:r>
              <a:rPr lang="en-US" sz="2400" baseline="30000" dirty="0" smtClean="0">
                <a:solidFill>
                  <a:schemeClr val="bg1"/>
                </a:solidFill>
              </a:rPr>
              <a:t>7,8</a:t>
            </a:r>
            <a:r>
              <a:rPr lang="en-US" sz="2400" dirty="0" smtClean="0">
                <a:solidFill>
                  <a:schemeClr val="bg1"/>
                </a:solidFill>
              </a:rPr>
              <a:t> </a:t>
            </a:r>
          </a:p>
          <a:p>
            <a:pPr lvl="2" algn="l" rtl="0" eaLnBrk="1" hangingPunct="1">
              <a:lnSpc>
                <a:spcPct val="75000"/>
              </a:lnSpc>
              <a:defRPr/>
            </a:pPr>
            <a:r>
              <a:rPr lang="en-US" dirty="0" smtClean="0">
                <a:solidFill>
                  <a:schemeClr val="bg1"/>
                </a:solidFill>
              </a:rPr>
              <a:t>Hypothesized but not well documented; would be rare</a:t>
            </a:r>
          </a:p>
          <a:p>
            <a:pPr algn="l" rtl="0" eaLnBrk="1" hangingPunct="1">
              <a:lnSpc>
                <a:spcPct val="75000"/>
              </a:lnSpc>
              <a:buFont typeface="Wingdings" pitchFamily="2" charset="2"/>
              <a:buChar char="§"/>
              <a:defRPr/>
            </a:pPr>
            <a:r>
              <a:rPr lang="en-US" sz="2400" dirty="0" smtClean="0">
                <a:solidFill>
                  <a:schemeClr val="bg1"/>
                </a:solidFill>
              </a:rPr>
              <a:t>Most infected individuals are unaware that they are infected and may unknowingly spread the virus.</a:t>
            </a:r>
            <a:r>
              <a:rPr lang="en-US" sz="2400" baseline="30000" dirty="0" smtClean="0">
                <a:solidFill>
                  <a:schemeClr val="bg1"/>
                </a:solidFill>
              </a:rPr>
              <a:t>9</a:t>
            </a:r>
          </a:p>
        </p:txBody>
      </p:sp>
      <p:sp>
        <p:nvSpPr>
          <p:cNvPr id="12292" name="Text Box 4"/>
          <p:cNvSpPr txBox="1">
            <a:spLocks noChangeArrowheads="1"/>
          </p:cNvSpPr>
          <p:nvPr/>
        </p:nvSpPr>
        <p:spPr bwMode="auto">
          <a:xfrm>
            <a:off x="0" y="5929330"/>
            <a:ext cx="9144000" cy="938719"/>
          </a:xfrm>
          <a:prstGeom prst="rect">
            <a:avLst/>
          </a:prstGeom>
          <a:solidFill>
            <a:schemeClr val="accent2">
              <a:lumMod val="50000"/>
            </a:schemeClr>
          </a:solidFill>
          <a:ln w="9525">
            <a:noFill/>
            <a:miter lim="800000"/>
            <a:headEnd/>
            <a:tailEnd/>
          </a:ln>
        </p:spPr>
        <p:txBody>
          <a:bodyPr wrap="square" lIns="0" rIns="0">
            <a:spAutoFit/>
          </a:bodyPr>
          <a:lstStyle/>
          <a:p>
            <a:r>
              <a:rPr lang="en-US" sz="1100" dirty="0"/>
              <a:t>1. </a:t>
            </a:r>
            <a:r>
              <a:rPr lang="en-US" sz="1100" dirty="0" err="1"/>
              <a:t>Kjaer</a:t>
            </a:r>
            <a:r>
              <a:rPr lang="en-US" sz="1100" dirty="0"/>
              <a:t> SK, </a:t>
            </a:r>
            <a:r>
              <a:rPr lang="en-US" sz="1100" dirty="0" err="1"/>
              <a:t>Chackerian</a:t>
            </a:r>
            <a:r>
              <a:rPr lang="en-US" sz="1100" dirty="0"/>
              <a:t> B, van den Brule AJ, et al. </a:t>
            </a:r>
            <a:r>
              <a:rPr lang="en-US" sz="1100" i="1" dirty="0"/>
              <a:t>Cancer </a:t>
            </a:r>
            <a:r>
              <a:rPr lang="en-US" sz="1100" i="1" dirty="0" err="1"/>
              <a:t>Epidemiol</a:t>
            </a:r>
            <a:r>
              <a:rPr lang="en-US" sz="1100" i="1" dirty="0"/>
              <a:t> Biomarkers Prev</a:t>
            </a:r>
            <a:r>
              <a:rPr lang="en-US" sz="1100" dirty="0"/>
              <a:t>. 2001;10:101–106. 2. </a:t>
            </a:r>
            <a:r>
              <a:rPr lang="en-US" sz="1100" dirty="0" err="1"/>
              <a:t>Winer</a:t>
            </a:r>
            <a:r>
              <a:rPr lang="en-US" sz="1100" dirty="0"/>
              <a:t> RL, Lee S-K, Hughes JP, Adam DE, </a:t>
            </a:r>
            <a:r>
              <a:rPr lang="en-US" sz="1100" dirty="0" err="1"/>
              <a:t>Kiviat</a:t>
            </a:r>
            <a:r>
              <a:rPr lang="en-US" sz="1100" dirty="0"/>
              <a:t> NB, </a:t>
            </a:r>
            <a:r>
              <a:rPr lang="en-US" sz="1100" dirty="0" err="1"/>
              <a:t>Koutsky</a:t>
            </a:r>
            <a:r>
              <a:rPr lang="en-US" sz="1100" dirty="0"/>
              <a:t> LA. </a:t>
            </a:r>
            <a:r>
              <a:rPr lang="en-US" sz="1100" i="1" dirty="0"/>
              <a:t>Am J </a:t>
            </a:r>
            <a:r>
              <a:rPr lang="en-US" sz="1100" i="1" dirty="0" err="1"/>
              <a:t>Epidemiol</a:t>
            </a:r>
            <a:r>
              <a:rPr lang="en-US" sz="1100" dirty="0"/>
              <a:t>. 2003;157:218–226. 3. Fairley CK, Gay NJ, Forbes A, Abramson M, Garland SM. </a:t>
            </a:r>
            <a:r>
              <a:rPr lang="en-US" sz="1100" i="1" dirty="0" err="1"/>
              <a:t>Epidemiol</a:t>
            </a:r>
            <a:r>
              <a:rPr lang="en-US" sz="1100" i="1" dirty="0"/>
              <a:t> Infect</a:t>
            </a:r>
            <a:r>
              <a:rPr lang="en-US" sz="1100" dirty="0"/>
              <a:t>. 1995;115:169–176. 4. </a:t>
            </a:r>
            <a:r>
              <a:rPr lang="en-US" sz="1100" dirty="0" err="1"/>
              <a:t>Herrero</a:t>
            </a:r>
            <a:r>
              <a:rPr lang="en-US" sz="1100" dirty="0"/>
              <a:t> R, </a:t>
            </a:r>
            <a:r>
              <a:rPr lang="en-US" sz="1100" dirty="0" err="1"/>
              <a:t>Castellsagué</a:t>
            </a:r>
            <a:r>
              <a:rPr lang="en-US" sz="1100" dirty="0"/>
              <a:t> X, </a:t>
            </a:r>
            <a:r>
              <a:rPr lang="en-US" sz="1100" dirty="0" err="1"/>
              <a:t>Pawlita</a:t>
            </a:r>
            <a:r>
              <a:rPr lang="en-US" sz="1100" dirty="0"/>
              <a:t> M, et al. </a:t>
            </a:r>
            <a:r>
              <a:rPr lang="en-US" sz="1100" i="1" dirty="0"/>
              <a:t>J </a:t>
            </a:r>
            <a:r>
              <a:rPr lang="en-US" sz="1100" i="1" dirty="0" err="1"/>
              <a:t>Natl</a:t>
            </a:r>
            <a:r>
              <a:rPr lang="en-US" sz="1100" i="1" dirty="0"/>
              <a:t> Cancer Inst</a:t>
            </a:r>
            <a:r>
              <a:rPr lang="en-US" sz="1100" dirty="0"/>
              <a:t>. 2003;95:1772–1783. 5. </a:t>
            </a:r>
            <a:r>
              <a:rPr lang="fr-FR" sz="1100" dirty="0" err="1">
                <a:ea typeface="MS Mincho" pitchFamily="49" charset="-128"/>
                <a:cs typeface="Times New Roman" pitchFamily="18" charset="0"/>
              </a:rPr>
              <a:t>Manhart</a:t>
            </a:r>
            <a:r>
              <a:rPr lang="fr-FR" sz="1100" dirty="0">
                <a:ea typeface="MS Mincho" pitchFamily="49" charset="-128"/>
                <a:cs typeface="Times New Roman" pitchFamily="18" charset="0"/>
              </a:rPr>
              <a:t> LE, </a:t>
            </a:r>
            <a:r>
              <a:rPr lang="fr-FR" sz="1100" dirty="0" err="1">
                <a:ea typeface="MS Mincho" pitchFamily="49" charset="-128"/>
                <a:cs typeface="Times New Roman" pitchFamily="18" charset="0"/>
              </a:rPr>
              <a:t>Koutsky</a:t>
            </a:r>
            <a:r>
              <a:rPr lang="fr-FR" sz="1100" dirty="0">
                <a:ea typeface="MS Mincho" pitchFamily="49" charset="-128"/>
                <a:cs typeface="Times New Roman" pitchFamily="18" charset="0"/>
              </a:rPr>
              <a:t> LA. </a:t>
            </a:r>
            <a:r>
              <a:rPr lang="en-US" sz="1100" i="1" dirty="0">
                <a:ea typeface="MS Mincho" pitchFamily="49" charset="-128"/>
                <a:cs typeface="Times New Roman" pitchFamily="18" charset="0"/>
              </a:rPr>
              <a:t>Sex </a:t>
            </a:r>
            <a:r>
              <a:rPr lang="en-US" sz="1100" i="1" dirty="0" err="1">
                <a:ea typeface="MS Mincho" pitchFamily="49" charset="-128"/>
                <a:cs typeface="Times New Roman" pitchFamily="18" charset="0"/>
              </a:rPr>
              <a:t>Transm</a:t>
            </a:r>
            <a:r>
              <a:rPr lang="en-US" sz="1100" i="1" dirty="0">
                <a:ea typeface="MS Mincho" pitchFamily="49" charset="-128"/>
                <a:cs typeface="Times New Roman" pitchFamily="18" charset="0"/>
              </a:rPr>
              <a:t> Dis</a:t>
            </a:r>
            <a:r>
              <a:rPr lang="en-US" sz="1100" dirty="0">
                <a:ea typeface="MS Mincho" pitchFamily="49" charset="-128"/>
                <a:cs typeface="Times New Roman" pitchFamily="18" charset="0"/>
              </a:rPr>
              <a:t>. 2002;29:725</a:t>
            </a:r>
            <a:r>
              <a:rPr lang="en-US" sz="1100" dirty="0">
                <a:ea typeface="MS Mincho" pitchFamily="49" charset="-128"/>
              </a:rPr>
              <a:t>–735. </a:t>
            </a:r>
            <a:r>
              <a:rPr lang="en-US" sz="1100" dirty="0"/>
              <a:t>6. Smith EM, Ritchie JM, </a:t>
            </a:r>
            <a:r>
              <a:rPr lang="en-US" sz="1100" dirty="0" err="1"/>
              <a:t>Yankowitz</a:t>
            </a:r>
            <a:r>
              <a:rPr lang="en-US" sz="1100" dirty="0"/>
              <a:t> J, et al. </a:t>
            </a:r>
            <a:r>
              <a:rPr lang="en-US" sz="1100" i="1" dirty="0"/>
              <a:t>Sex </a:t>
            </a:r>
            <a:r>
              <a:rPr lang="en-US" sz="1100" i="1" dirty="0" err="1"/>
              <a:t>Transm</a:t>
            </a:r>
            <a:r>
              <a:rPr lang="en-US" sz="1100" i="1" dirty="0"/>
              <a:t> Dis.</a:t>
            </a:r>
            <a:r>
              <a:rPr lang="en-US" sz="1100" dirty="0"/>
              <a:t> 2004;31:57–62. 7. </a:t>
            </a:r>
            <a:r>
              <a:rPr lang="en-US" sz="1100" dirty="0" err="1"/>
              <a:t>Ferenczy</a:t>
            </a:r>
            <a:r>
              <a:rPr lang="en-US" sz="1100" dirty="0"/>
              <a:t> A, Bergeron C, </a:t>
            </a:r>
            <a:r>
              <a:rPr lang="en-US" sz="1100" dirty="0" err="1"/>
              <a:t>Richart</a:t>
            </a:r>
            <a:r>
              <a:rPr lang="en-US" sz="1100" dirty="0"/>
              <a:t> RM. </a:t>
            </a:r>
            <a:r>
              <a:rPr lang="en-US" sz="1100" i="1" dirty="0" err="1"/>
              <a:t>Obstet</a:t>
            </a:r>
            <a:r>
              <a:rPr lang="en-US" sz="1100" i="1" dirty="0"/>
              <a:t> Gynecol.</a:t>
            </a:r>
            <a:r>
              <a:rPr lang="en-US" sz="1100" dirty="0"/>
              <a:t> 1989;74:950–954. 8. </a:t>
            </a:r>
            <a:r>
              <a:rPr lang="en-US" sz="1100" dirty="0" err="1"/>
              <a:t>Roden</a:t>
            </a:r>
            <a:r>
              <a:rPr lang="en-US" sz="1100" dirty="0"/>
              <a:t> RBS, Lowy DR, Schiller JT. </a:t>
            </a:r>
            <a:r>
              <a:rPr lang="en-US" sz="1100" i="1" dirty="0"/>
              <a:t>J Infect Dis</a:t>
            </a:r>
            <a:r>
              <a:rPr lang="en-US" sz="1100" dirty="0"/>
              <a:t>. 1997;176:1076–1079. 9. </a:t>
            </a:r>
            <a:r>
              <a:rPr lang="en-US" sz="1100" dirty="0" err="1"/>
              <a:t>Anhang</a:t>
            </a:r>
            <a:r>
              <a:rPr lang="en-US" sz="1100" dirty="0"/>
              <a:t> R, Goodman A, Goldie SJ. </a:t>
            </a:r>
            <a:r>
              <a:rPr lang="en-US" sz="1100" i="1" dirty="0"/>
              <a:t>CA Cancer J </a:t>
            </a:r>
            <a:r>
              <a:rPr lang="en-US" sz="1100" i="1" dirty="0" err="1"/>
              <a:t>Clin</a:t>
            </a:r>
            <a:r>
              <a:rPr lang="en-US" sz="1100" i="1" dirty="0"/>
              <a:t>. </a:t>
            </a:r>
            <a:r>
              <a:rPr lang="en-US" sz="1100" dirty="0"/>
              <a:t>2004;54:248</a:t>
            </a:r>
            <a:r>
              <a:rPr lang="en-US" sz="1100" dirty="0">
                <a:ea typeface="Arial Unicode MS" pitchFamily="34" charset="-128"/>
                <a:cs typeface="Arial Unicode MS" pitchFamily="34" charset="-128"/>
              </a:rPr>
              <a:t>–</a:t>
            </a:r>
            <a:r>
              <a:rPr lang="en-US" sz="1100" dirty="0"/>
              <a:t>259. </a:t>
            </a:r>
          </a:p>
        </p:txBody>
      </p:sp>
      <p:sp>
        <p:nvSpPr>
          <p:cNvPr id="12293" name="Text Box 5"/>
          <p:cNvSpPr txBox="1">
            <a:spLocks noChangeArrowheads="1"/>
          </p:cNvSpPr>
          <p:nvPr/>
        </p:nvSpPr>
        <p:spPr bwMode="auto">
          <a:xfrm>
            <a:off x="8912225" y="6577013"/>
            <a:ext cx="282575" cy="304800"/>
          </a:xfrm>
          <a:prstGeom prst="rect">
            <a:avLst/>
          </a:prstGeom>
          <a:noFill/>
          <a:ln w="9525">
            <a:noFill/>
            <a:miter lim="800000"/>
            <a:headEnd/>
            <a:tailEnd/>
          </a:ln>
        </p:spPr>
        <p:txBody>
          <a:bodyPr wrap="none">
            <a:spAutoFit/>
          </a:bodyPr>
          <a:lstStyle/>
          <a:p>
            <a:r>
              <a:rPr lang="en-US" sz="1400"/>
              <a:t>8</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2" name="Picture 4" descr="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417638"/>
          </a:xfrm>
          <a:solidFill>
            <a:srgbClr val="800000"/>
          </a:solidFill>
        </p:spPr>
        <p:txBody>
          <a:bodyPr/>
          <a:lstStyle/>
          <a:p>
            <a:r>
              <a:rPr lang="en-US" sz="6000" dirty="0">
                <a:solidFill>
                  <a:schemeClr val="bg1"/>
                </a:solidFill>
              </a:rPr>
              <a:t>HPV</a:t>
            </a:r>
          </a:p>
        </p:txBody>
      </p:sp>
      <p:sp>
        <p:nvSpPr>
          <p:cNvPr id="13315" name="Rectangle 3"/>
          <p:cNvSpPr>
            <a:spLocks noGrp="1" noChangeArrowheads="1"/>
          </p:cNvSpPr>
          <p:nvPr>
            <p:ph idx="1"/>
          </p:nvPr>
        </p:nvSpPr>
        <p:spPr>
          <a:xfrm>
            <a:off x="0" y="1524000"/>
            <a:ext cx="9144000" cy="5334000"/>
          </a:xfrm>
          <a:solidFill>
            <a:srgbClr val="000066"/>
          </a:solidFill>
        </p:spPr>
        <p:txBody>
          <a:bodyPr/>
          <a:lstStyle/>
          <a:p>
            <a:pPr algn="l" rtl="0"/>
            <a:r>
              <a:rPr lang="en-US" dirty="0">
                <a:solidFill>
                  <a:srgbClr val="FFFF00"/>
                </a:solidFill>
              </a:rPr>
              <a:t>The life cycle of HPV infections is tightly coupled with the differentiation of the stratified epithelium that is the target of infection.</a:t>
            </a:r>
          </a:p>
          <a:p>
            <a:pPr algn="l" rtl="0"/>
            <a:r>
              <a:rPr lang="en-US" dirty="0">
                <a:solidFill>
                  <a:srgbClr val="FFFF00"/>
                </a:solidFill>
              </a:rPr>
              <a:t>Infection requires access to the actively proliferating basal cells of the epithelium.</a:t>
            </a:r>
          </a:p>
          <a:p>
            <a:pPr algn="l" rtl="0"/>
            <a:r>
              <a:rPr lang="en-US" dirty="0">
                <a:solidFill>
                  <a:srgbClr val="FFFF00"/>
                </a:solidFill>
              </a:rPr>
              <a:t>This occurs usually at the site of </a:t>
            </a:r>
            <a:r>
              <a:rPr lang="en-US" dirty="0" err="1">
                <a:solidFill>
                  <a:srgbClr val="FFFF00"/>
                </a:solidFill>
              </a:rPr>
              <a:t>microtrauma</a:t>
            </a:r>
            <a:r>
              <a:rPr lang="en-US" dirty="0">
                <a:solidFill>
                  <a:srgbClr val="FFFF00"/>
                </a:solidFill>
              </a:rPr>
              <a:t> to the epithelium.</a:t>
            </a:r>
          </a:p>
          <a:p>
            <a:pPr algn="l" rtl="0"/>
            <a:r>
              <a:rPr lang="en-US" dirty="0">
                <a:solidFill>
                  <a:srgbClr val="FFFF00"/>
                </a:solidFill>
              </a:rPr>
              <a:t>As the infected basal cell </a:t>
            </a:r>
            <a:r>
              <a:rPr lang="en-US" dirty="0" smtClean="0">
                <a:solidFill>
                  <a:srgbClr val="FFFF00"/>
                </a:solidFill>
              </a:rPr>
              <a:t>proliferate</a:t>
            </a:r>
            <a:r>
              <a:rPr lang="en-US" dirty="0">
                <a:solidFill>
                  <a:srgbClr val="FFFF00"/>
                </a:solidFill>
              </a:rPr>
              <a:t>, they migrate from the basal to the </a:t>
            </a:r>
            <a:r>
              <a:rPr lang="en-US" dirty="0" err="1">
                <a:solidFill>
                  <a:srgbClr val="FFFF00"/>
                </a:solidFill>
              </a:rPr>
              <a:t>suprabasal</a:t>
            </a:r>
            <a:r>
              <a:rPr lang="en-US" dirty="0">
                <a:solidFill>
                  <a:srgbClr val="FFFF00"/>
                </a:solidFill>
              </a:rPr>
              <a:t> compartment.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 y="1182688"/>
            <a:ext cx="9158288" cy="5189537"/>
          </a:xfrm>
          <a:prstGeom prst="rect">
            <a:avLst/>
          </a:prstGeom>
          <a:gradFill rotWithShape="1">
            <a:gsLst>
              <a:gs pos="0">
                <a:srgbClr val="5781D5"/>
              </a:gs>
              <a:gs pos="100000">
                <a:srgbClr val="234589"/>
              </a:gs>
            </a:gsLst>
            <a:lin ang="5400000" scaled="1"/>
          </a:gradFill>
          <a:ln w="12700">
            <a:noFill/>
            <a:miter lim="800000"/>
            <a:headEnd/>
            <a:tailEnd/>
          </a:ln>
        </p:spPr>
        <p:txBody>
          <a:bodyPr anchor="ctr"/>
          <a:lstStyle/>
          <a:p>
            <a:pPr algn="ctr"/>
            <a:endParaRPr lang="it-IT"/>
          </a:p>
        </p:txBody>
      </p:sp>
      <p:sp>
        <p:nvSpPr>
          <p:cNvPr id="55299" name="Rectangle 3"/>
          <p:cNvSpPr>
            <a:spLocks noGrp="1" noChangeArrowheads="1"/>
          </p:cNvSpPr>
          <p:nvPr>
            <p:ph type="title"/>
          </p:nvPr>
        </p:nvSpPr>
        <p:spPr>
          <a:xfrm>
            <a:off x="0" y="0"/>
            <a:ext cx="9144000" cy="1142984"/>
          </a:xfrm>
          <a:solidFill>
            <a:schemeClr val="accent2">
              <a:lumMod val="50000"/>
            </a:schemeClr>
          </a:solidFill>
        </p:spPr>
        <p:txBody>
          <a:bodyPr/>
          <a:lstStyle/>
          <a:p>
            <a:pPr eaLnBrk="1" hangingPunct="1">
              <a:defRPr/>
            </a:pPr>
            <a:r>
              <a:rPr lang="en-US" sz="2800" dirty="0" smtClean="0">
                <a:solidFill>
                  <a:schemeClr val="bg1"/>
                </a:solidFill>
              </a:rPr>
              <a:t>Spectrum of Changes in Cervical </a:t>
            </a:r>
            <a:r>
              <a:rPr lang="en-US" sz="2800" dirty="0" err="1" smtClean="0">
                <a:solidFill>
                  <a:schemeClr val="bg1"/>
                </a:solidFill>
              </a:rPr>
              <a:t>Squamous</a:t>
            </a:r>
            <a:r>
              <a:rPr lang="en-US" sz="2800" dirty="0" smtClean="0">
                <a:solidFill>
                  <a:schemeClr val="bg1"/>
                </a:solidFill>
              </a:rPr>
              <a:t> Epithelium Caused by HPV Infection</a:t>
            </a:r>
            <a:endParaRPr lang="en-US" sz="2800" baseline="30000" dirty="0" smtClean="0">
              <a:solidFill>
                <a:schemeClr val="bg1"/>
              </a:solidFill>
            </a:endParaRPr>
          </a:p>
        </p:txBody>
      </p:sp>
      <p:pic>
        <p:nvPicPr>
          <p:cNvPr id="9220" name="Picture 4"/>
          <p:cNvPicPr>
            <a:picLocks noChangeAspect="1" noChangeArrowheads="1"/>
          </p:cNvPicPr>
          <p:nvPr/>
        </p:nvPicPr>
        <p:blipFill>
          <a:blip r:embed="rId3" cstate="print">
            <a:lum bright="-16000" contrast="20000"/>
          </a:blip>
          <a:srcRect l="5913" t="7681" r="5321" b="21948"/>
          <a:stretch>
            <a:fillRect/>
          </a:stretch>
        </p:blipFill>
        <p:spPr bwMode="auto">
          <a:xfrm>
            <a:off x="1030288" y="1785938"/>
            <a:ext cx="7450137" cy="4397375"/>
          </a:xfrm>
          <a:prstGeom prst="rect">
            <a:avLst/>
          </a:prstGeom>
          <a:noFill/>
          <a:ln w="9525">
            <a:noFill/>
            <a:miter lim="800000"/>
            <a:headEnd/>
            <a:tailEnd/>
          </a:ln>
        </p:spPr>
      </p:pic>
      <p:sp>
        <p:nvSpPr>
          <p:cNvPr id="55301" name="Text Box 5"/>
          <p:cNvSpPr txBox="1">
            <a:spLocks noChangeArrowheads="1"/>
          </p:cNvSpPr>
          <p:nvPr/>
        </p:nvSpPr>
        <p:spPr bwMode="auto">
          <a:xfrm>
            <a:off x="1493838" y="1162050"/>
            <a:ext cx="1035050" cy="641350"/>
          </a:xfrm>
          <a:prstGeom prst="rect">
            <a:avLst/>
          </a:prstGeom>
          <a:noFill/>
          <a:ln w="9525">
            <a:noFill/>
            <a:miter lim="800000"/>
            <a:headEnd/>
            <a:tailEnd/>
          </a:ln>
          <a:effectLst/>
        </p:spPr>
        <p:txBody>
          <a:bodyPr wrap="none">
            <a:spAutoFit/>
          </a:bodyPr>
          <a:lstStyle/>
          <a:p>
            <a:pPr algn="ctr">
              <a:defRPr/>
            </a:pPr>
            <a:r>
              <a:rPr lang="en-US" b="1">
                <a:effectLst>
                  <a:outerShdw blurRad="38100" dist="38100" dir="2700000" algn="tl">
                    <a:srgbClr val="000000"/>
                  </a:outerShdw>
                </a:effectLst>
                <a:latin typeface="Arial" pitchFamily="34" charset="0"/>
                <a:cs typeface="Arial" pitchFamily="34" charset="0"/>
              </a:rPr>
              <a:t>Normal </a:t>
            </a:r>
            <a:br>
              <a:rPr lang="en-US" b="1">
                <a:effectLst>
                  <a:outerShdw blurRad="38100" dist="38100" dir="2700000" algn="tl">
                    <a:srgbClr val="000000"/>
                  </a:outerShdw>
                </a:effectLst>
                <a:latin typeface="Arial" pitchFamily="34" charset="0"/>
                <a:cs typeface="Arial" pitchFamily="34" charset="0"/>
              </a:rPr>
            </a:br>
            <a:r>
              <a:rPr lang="en-US" b="1">
                <a:effectLst>
                  <a:outerShdw blurRad="38100" dist="38100" dir="2700000" algn="tl">
                    <a:srgbClr val="000000"/>
                  </a:outerShdw>
                </a:effectLst>
                <a:latin typeface="Arial" pitchFamily="34" charset="0"/>
                <a:cs typeface="Arial" pitchFamily="34" charset="0"/>
              </a:rPr>
              <a:t>Cervix</a:t>
            </a:r>
          </a:p>
        </p:txBody>
      </p:sp>
      <p:sp>
        <p:nvSpPr>
          <p:cNvPr id="55302" name="Text Box 6"/>
          <p:cNvSpPr txBox="1">
            <a:spLocks noChangeArrowheads="1"/>
          </p:cNvSpPr>
          <p:nvPr/>
        </p:nvSpPr>
        <p:spPr bwMode="auto">
          <a:xfrm>
            <a:off x="3887788" y="1162050"/>
            <a:ext cx="1797050" cy="641350"/>
          </a:xfrm>
          <a:prstGeom prst="rect">
            <a:avLst/>
          </a:prstGeom>
          <a:noFill/>
          <a:ln w="9525">
            <a:noFill/>
            <a:miter lim="800000"/>
            <a:headEnd/>
            <a:tailEnd/>
          </a:ln>
          <a:effectLst/>
        </p:spPr>
        <p:txBody>
          <a:bodyPr wrap="none">
            <a:spAutoFit/>
          </a:bodyPr>
          <a:lstStyle/>
          <a:p>
            <a:pPr algn="ctr">
              <a:defRPr/>
            </a:pPr>
            <a:r>
              <a:rPr lang="en-US" b="1">
                <a:effectLst>
                  <a:outerShdw blurRad="38100" dist="38100" dir="2700000" algn="tl">
                    <a:srgbClr val="000000"/>
                  </a:outerShdw>
                </a:effectLst>
                <a:latin typeface="Arial" pitchFamily="34" charset="0"/>
                <a:cs typeface="Arial" pitchFamily="34" charset="0"/>
              </a:rPr>
              <a:t>HPV Infection /</a:t>
            </a:r>
          </a:p>
          <a:p>
            <a:pPr algn="ctr">
              <a:defRPr/>
            </a:pPr>
            <a:r>
              <a:rPr lang="en-US" b="1">
                <a:effectLst>
                  <a:outerShdw blurRad="38100" dist="38100" dir="2700000" algn="tl">
                    <a:srgbClr val="000000"/>
                  </a:outerShdw>
                </a:effectLst>
                <a:latin typeface="Arial" pitchFamily="34" charset="0"/>
                <a:cs typeface="Arial" pitchFamily="34" charset="0"/>
              </a:rPr>
              <a:t>CIN* 1</a:t>
            </a:r>
          </a:p>
        </p:txBody>
      </p:sp>
      <p:sp>
        <p:nvSpPr>
          <p:cNvPr id="55303" name="Text Box 7"/>
          <p:cNvSpPr txBox="1">
            <a:spLocks noChangeArrowheads="1"/>
          </p:cNvSpPr>
          <p:nvPr/>
        </p:nvSpPr>
        <p:spPr bwMode="auto">
          <a:xfrm>
            <a:off x="6535738" y="1162050"/>
            <a:ext cx="1911350" cy="641350"/>
          </a:xfrm>
          <a:prstGeom prst="rect">
            <a:avLst/>
          </a:prstGeom>
          <a:noFill/>
          <a:ln w="9525">
            <a:noFill/>
            <a:miter lim="800000"/>
            <a:headEnd/>
            <a:tailEnd/>
          </a:ln>
          <a:effectLst/>
        </p:spPr>
        <p:txBody>
          <a:bodyPr wrap="none">
            <a:spAutoFit/>
          </a:bodyPr>
          <a:lstStyle/>
          <a:p>
            <a:pPr algn="ctr">
              <a:defRPr/>
            </a:pPr>
            <a:r>
              <a:rPr lang="en-US" b="1">
                <a:effectLst>
                  <a:outerShdw blurRad="38100" dist="38100" dir="2700000" algn="tl">
                    <a:srgbClr val="000000"/>
                  </a:outerShdw>
                </a:effectLst>
                <a:latin typeface="Arial" pitchFamily="34" charset="0"/>
                <a:cs typeface="Arial" pitchFamily="34" charset="0"/>
              </a:rPr>
              <a:t>CIN 2 / CIN 3 /</a:t>
            </a:r>
          </a:p>
          <a:p>
            <a:pPr algn="ctr">
              <a:defRPr/>
            </a:pPr>
            <a:r>
              <a:rPr lang="en-US" b="1">
                <a:effectLst>
                  <a:outerShdw blurRad="38100" dist="38100" dir="2700000" algn="tl">
                    <a:srgbClr val="000000"/>
                  </a:outerShdw>
                </a:effectLst>
                <a:latin typeface="Arial" pitchFamily="34" charset="0"/>
                <a:cs typeface="Arial" pitchFamily="34" charset="0"/>
              </a:rPr>
              <a:t>Cervical Cancer</a:t>
            </a:r>
          </a:p>
        </p:txBody>
      </p:sp>
      <p:pic>
        <p:nvPicPr>
          <p:cNvPr id="9224" name="Picture 8" descr="papEM"/>
          <p:cNvPicPr>
            <a:picLocks noChangeAspect="1" noChangeArrowheads="1"/>
          </p:cNvPicPr>
          <p:nvPr/>
        </p:nvPicPr>
        <p:blipFill>
          <a:blip r:embed="rId4" cstate="print"/>
          <a:srcRect/>
          <a:stretch>
            <a:fillRect/>
          </a:stretch>
        </p:blipFill>
        <p:spPr bwMode="auto">
          <a:xfrm>
            <a:off x="3279775" y="5387975"/>
            <a:ext cx="101600" cy="109538"/>
          </a:xfrm>
          <a:prstGeom prst="rect">
            <a:avLst/>
          </a:prstGeom>
          <a:noFill/>
          <a:ln w="9525">
            <a:noFill/>
            <a:miter lim="800000"/>
            <a:headEnd/>
            <a:tailEnd/>
          </a:ln>
        </p:spPr>
      </p:pic>
      <p:pic>
        <p:nvPicPr>
          <p:cNvPr id="9225" name="Picture 9" descr="papEM"/>
          <p:cNvPicPr>
            <a:picLocks noChangeAspect="1" noChangeArrowheads="1"/>
          </p:cNvPicPr>
          <p:nvPr/>
        </p:nvPicPr>
        <p:blipFill>
          <a:blip r:embed="rId4" cstate="print"/>
          <a:srcRect/>
          <a:stretch>
            <a:fillRect/>
          </a:stretch>
        </p:blipFill>
        <p:spPr bwMode="auto">
          <a:xfrm>
            <a:off x="3509963" y="5637213"/>
            <a:ext cx="101600" cy="109537"/>
          </a:xfrm>
          <a:prstGeom prst="rect">
            <a:avLst/>
          </a:prstGeom>
          <a:noFill/>
          <a:ln w="9525">
            <a:noFill/>
            <a:miter lim="800000"/>
            <a:headEnd/>
            <a:tailEnd/>
          </a:ln>
        </p:spPr>
      </p:pic>
      <p:pic>
        <p:nvPicPr>
          <p:cNvPr id="9226" name="Picture 10" descr="papEM"/>
          <p:cNvPicPr>
            <a:picLocks noChangeAspect="1" noChangeArrowheads="1"/>
          </p:cNvPicPr>
          <p:nvPr/>
        </p:nvPicPr>
        <p:blipFill>
          <a:blip r:embed="rId4" cstate="print"/>
          <a:srcRect/>
          <a:stretch>
            <a:fillRect/>
          </a:stretch>
        </p:blipFill>
        <p:spPr bwMode="auto">
          <a:xfrm>
            <a:off x="4911725" y="5721350"/>
            <a:ext cx="101600" cy="109538"/>
          </a:xfrm>
          <a:prstGeom prst="rect">
            <a:avLst/>
          </a:prstGeom>
          <a:noFill/>
          <a:ln w="9525">
            <a:noFill/>
            <a:miter lim="800000"/>
            <a:headEnd/>
            <a:tailEnd/>
          </a:ln>
        </p:spPr>
      </p:pic>
      <p:pic>
        <p:nvPicPr>
          <p:cNvPr id="9227" name="Picture 11" descr="papEM"/>
          <p:cNvPicPr>
            <a:picLocks noChangeAspect="1" noChangeArrowheads="1"/>
          </p:cNvPicPr>
          <p:nvPr/>
        </p:nvPicPr>
        <p:blipFill>
          <a:blip r:embed="rId4" cstate="print"/>
          <a:srcRect/>
          <a:stretch>
            <a:fillRect/>
          </a:stretch>
        </p:blipFill>
        <p:spPr bwMode="auto">
          <a:xfrm>
            <a:off x="5203825" y="5294313"/>
            <a:ext cx="100013" cy="109537"/>
          </a:xfrm>
          <a:prstGeom prst="rect">
            <a:avLst/>
          </a:prstGeom>
          <a:noFill/>
          <a:ln w="9525">
            <a:noFill/>
            <a:miter lim="800000"/>
            <a:headEnd/>
            <a:tailEnd/>
          </a:ln>
        </p:spPr>
      </p:pic>
      <p:pic>
        <p:nvPicPr>
          <p:cNvPr id="9228" name="Picture 12" descr="papEM"/>
          <p:cNvPicPr>
            <a:picLocks noChangeAspect="1" noChangeArrowheads="1"/>
          </p:cNvPicPr>
          <p:nvPr/>
        </p:nvPicPr>
        <p:blipFill>
          <a:blip r:embed="rId4" cstate="print"/>
          <a:srcRect/>
          <a:stretch>
            <a:fillRect/>
          </a:stretch>
        </p:blipFill>
        <p:spPr bwMode="auto">
          <a:xfrm>
            <a:off x="5553075" y="5195888"/>
            <a:ext cx="101600" cy="109537"/>
          </a:xfrm>
          <a:prstGeom prst="rect">
            <a:avLst/>
          </a:prstGeom>
          <a:noFill/>
          <a:ln w="9525">
            <a:noFill/>
            <a:miter lim="800000"/>
            <a:headEnd/>
            <a:tailEnd/>
          </a:ln>
        </p:spPr>
      </p:pic>
      <p:pic>
        <p:nvPicPr>
          <p:cNvPr id="9229" name="Picture 13" descr="papEM"/>
          <p:cNvPicPr>
            <a:picLocks noChangeAspect="1" noChangeArrowheads="1"/>
          </p:cNvPicPr>
          <p:nvPr/>
        </p:nvPicPr>
        <p:blipFill>
          <a:blip r:embed="rId5" cstate="print"/>
          <a:srcRect/>
          <a:stretch>
            <a:fillRect/>
          </a:stretch>
        </p:blipFill>
        <p:spPr bwMode="auto">
          <a:xfrm>
            <a:off x="4381500" y="2141538"/>
            <a:ext cx="287338" cy="287337"/>
          </a:xfrm>
          <a:prstGeom prst="rect">
            <a:avLst/>
          </a:prstGeom>
          <a:noFill/>
          <a:ln w="9525">
            <a:noFill/>
            <a:miter lim="800000"/>
            <a:headEnd/>
            <a:tailEnd/>
          </a:ln>
        </p:spPr>
      </p:pic>
      <p:pic>
        <p:nvPicPr>
          <p:cNvPr id="9230" name="Picture 14" descr="papEM"/>
          <p:cNvPicPr>
            <a:picLocks noChangeAspect="1" noChangeArrowheads="1"/>
          </p:cNvPicPr>
          <p:nvPr/>
        </p:nvPicPr>
        <p:blipFill>
          <a:blip r:embed="rId6" cstate="print"/>
          <a:srcRect/>
          <a:stretch>
            <a:fillRect/>
          </a:stretch>
        </p:blipFill>
        <p:spPr bwMode="auto">
          <a:xfrm>
            <a:off x="4864100" y="2143125"/>
            <a:ext cx="277813" cy="277813"/>
          </a:xfrm>
          <a:prstGeom prst="rect">
            <a:avLst/>
          </a:prstGeom>
          <a:noFill/>
          <a:ln w="9525">
            <a:noFill/>
            <a:miter lim="800000"/>
            <a:headEnd/>
            <a:tailEnd/>
          </a:ln>
        </p:spPr>
      </p:pic>
      <p:pic>
        <p:nvPicPr>
          <p:cNvPr id="9231" name="Picture 15" descr="papEM"/>
          <p:cNvPicPr>
            <a:picLocks noChangeAspect="1" noChangeArrowheads="1"/>
          </p:cNvPicPr>
          <p:nvPr/>
        </p:nvPicPr>
        <p:blipFill>
          <a:blip r:embed="rId7" cstate="print"/>
          <a:srcRect/>
          <a:stretch>
            <a:fillRect/>
          </a:stretch>
        </p:blipFill>
        <p:spPr bwMode="auto">
          <a:xfrm>
            <a:off x="4602163" y="2000250"/>
            <a:ext cx="290512" cy="290513"/>
          </a:xfrm>
          <a:prstGeom prst="rect">
            <a:avLst/>
          </a:prstGeom>
          <a:noFill/>
          <a:ln w="9525">
            <a:noFill/>
            <a:miter lim="800000"/>
            <a:headEnd/>
            <a:tailEnd/>
          </a:ln>
        </p:spPr>
      </p:pic>
      <p:sp>
        <p:nvSpPr>
          <p:cNvPr id="9232" name="AutoShape 16"/>
          <p:cNvSpPr>
            <a:spLocks noChangeArrowheads="1"/>
          </p:cNvSpPr>
          <p:nvPr/>
        </p:nvSpPr>
        <p:spPr bwMode="auto">
          <a:xfrm>
            <a:off x="7813675" y="5803900"/>
            <a:ext cx="122238" cy="274638"/>
          </a:xfrm>
          <a:prstGeom prst="downArrow">
            <a:avLst>
              <a:gd name="adj1" fmla="val 50000"/>
              <a:gd name="adj2" fmla="val 56169"/>
            </a:avLst>
          </a:prstGeom>
          <a:solidFill>
            <a:srgbClr val="FF3300"/>
          </a:solidFill>
          <a:ln w="9525">
            <a:solidFill>
              <a:schemeClr val="tx1"/>
            </a:solidFill>
            <a:miter lim="800000"/>
            <a:headEnd/>
            <a:tailEnd/>
          </a:ln>
        </p:spPr>
        <p:txBody>
          <a:bodyPr wrap="none" anchor="ctr"/>
          <a:lstStyle/>
          <a:p>
            <a:endParaRPr lang="en-GB"/>
          </a:p>
        </p:txBody>
      </p:sp>
      <p:sp>
        <p:nvSpPr>
          <p:cNvPr id="9233" name="AutoShape 17"/>
          <p:cNvSpPr>
            <a:spLocks noChangeArrowheads="1"/>
          </p:cNvSpPr>
          <p:nvPr/>
        </p:nvSpPr>
        <p:spPr bwMode="auto">
          <a:xfrm>
            <a:off x="7178675" y="5795963"/>
            <a:ext cx="122238" cy="274637"/>
          </a:xfrm>
          <a:prstGeom prst="downArrow">
            <a:avLst>
              <a:gd name="adj1" fmla="val 50000"/>
              <a:gd name="adj2" fmla="val 56168"/>
            </a:avLst>
          </a:prstGeom>
          <a:solidFill>
            <a:srgbClr val="FF3300"/>
          </a:solidFill>
          <a:ln w="9525">
            <a:solidFill>
              <a:schemeClr val="tx1"/>
            </a:solidFill>
            <a:miter lim="800000"/>
            <a:headEnd/>
            <a:tailEnd/>
          </a:ln>
        </p:spPr>
        <p:txBody>
          <a:bodyPr wrap="none" anchor="ctr"/>
          <a:lstStyle/>
          <a:p>
            <a:endParaRPr lang="en-GB"/>
          </a:p>
        </p:txBody>
      </p:sp>
      <p:sp>
        <p:nvSpPr>
          <p:cNvPr id="9234" name="AutoShape 18"/>
          <p:cNvSpPr>
            <a:spLocks noChangeArrowheads="1"/>
          </p:cNvSpPr>
          <p:nvPr/>
        </p:nvSpPr>
        <p:spPr bwMode="auto">
          <a:xfrm>
            <a:off x="7472363" y="5792788"/>
            <a:ext cx="122237" cy="274637"/>
          </a:xfrm>
          <a:prstGeom prst="downArrow">
            <a:avLst>
              <a:gd name="adj1" fmla="val 50000"/>
              <a:gd name="adj2" fmla="val 56169"/>
            </a:avLst>
          </a:prstGeom>
          <a:solidFill>
            <a:srgbClr val="FF3300"/>
          </a:solidFill>
          <a:ln w="9525">
            <a:solidFill>
              <a:schemeClr val="tx1"/>
            </a:solidFill>
            <a:miter lim="800000"/>
            <a:headEnd/>
            <a:tailEnd/>
          </a:ln>
        </p:spPr>
        <p:txBody>
          <a:bodyPr wrap="none" anchor="ctr"/>
          <a:lstStyle/>
          <a:p>
            <a:endParaRPr lang="en-GB"/>
          </a:p>
        </p:txBody>
      </p:sp>
      <p:sp>
        <p:nvSpPr>
          <p:cNvPr id="9235" name="AutoShape 19"/>
          <p:cNvSpPr>
            <a:spLocks noChangeArrowheads="1"/>
          </p:cNvSpPr>
          <p:nvPr/>
        </p:nvSpPr>
        <p:spPr bwMode="auto">
          <a:xfrm>
            <a:off x="2684463" y="3013075"/>
            <a:ext cx="446087" cy="2032000"/>
          </a:xfrm>
          <a:prstGeom prst="lightningBolt">
            <a:avLst/>
          </a:prstGeom>
          <a:solidFill>
            <a:srgbClr val="FFFFFF"/>
          </a:solidFill>
          <a:ln w="9525">
            <a:noFill/>
            <a:miter lim="800000"/>
            <a:headEnd/>
            <a:tailEnd/>
          </a:ln>
        </p:spPr>
        <p:txBody>
          <a:bodyPr wrap="none" anchor="ctr"/>
          <a:lstStyle/>
          <a:p>
            <a:endParaRPr lang="en-GB"/>
          </a:p>
        </p:txBody>
      </p:sp>
      <p:sp>
        <p:nvSpPr>
          <p:cNvPr id="9236" name="AutoShape 20"/>
          <p:cNvSpPr>
            <a:spLocks noChangeArrowheads="1"/>
          </p:cNvSpPr>
          <p:nvPr/>
        </p:nvSpPr>
        <p:spPr bwMode="auto">
          <a:xfrm rot="-10132015">
            <a:off x="2638425" y="3081338"/>
            <a:ext cx="195263" cy="346075"/>
          </a:xfrm>
          <a:prstGeom prst="triangle">
            <a:avLst>
              <a:gd name="adj" fmla="val 50000"/>
            </a:avLst>
          </a:prstGeom>
          <a:solidFill>
            <a:srgbClr val="FFFFFF"/>
          </a:solidFill>
          <a:ln w="9525">
            <a:noFill/>
            <a:miter lim="800000"/>
            <a:headEnd/>
            <a:tailEnd/>
          </a:ln>
        </p:spPr>
        <p:txBody>
          <a:bodyPr wrap="none" anchor="ctr"/>
          <a:lstStyle/>
          <a:p>
            <a:endParaRPr lang="en-GB"/>
          </a:p>
        </p:txBody>
      </p:sp>
      <p:pic>
        <p:nvPicPr>
          <p:cNvPr id="9237" name="Picture 21" descr="papEM"/>
          <p:cNvPicPr>
            <a:picLocks noChangeAspect="1" noChangeArrowheads="1"/>
          </p:cNvPicPr>
          <p:nvPr/>
        </p:nvPicPr>
        <p:blipFill>
          <a:blip r:embed="rId8" cstate="print"/>
          <a:srcRect/>
          <a:stretch>
            <a:fillRect/>
          </a:stretch>
        </p:blipFill>
        <p:spPr bwMode="auto">
          <a:xfrm>
            <a:off x="2765425" y="3544888"/>
            <a:ext cx="182563" cy="171450"/>
          </a:xfrm>
          <a:prstGeom prst="rect">
            <a:avLst/>
          </a:prstGeom>
          <a:noFill/>
          <a:ln w="9525">
            <a:noFill/>
            <a:miter lim="800000"/>
            <a:headEnd/>
            <a:tailEnd/>
          </a:ln>
        </p:spPr>
      </p:pic>
      <p:pic>
        <p:nvPicPr>
          <p:cNvPr id="9238" name="Picture 22" descr="papEM"/>
          <p:cNvPicPr>
            <a:picLocks noChangeAspect="1" noChangeArrowheads="1"/>
          </p:cNvPicPr>
          <p:nvPr/>
        </p:nvPicPr>
        <p:blipFill>
          <a:blip r:embed="rId8" cstate="print"/>
          <a:srcRect/>
          <a:stretch>
            <a:fillRect/>
          </a:stretch>
        </p:blipFill>
        <p:spPr bwMode="auto">
          <a:xfrm>
            <a:off x="2822575" y="3971925"/>
            <a:ext cx="182563" cy="171450"/>
          </a:xfrm>
          <a:prstGeom prst="rect">
            <a:avLst/>
          </a:prstGeom>
          <a:noFill/>
          <a:ln w="9525">
            <a:noFill/>
            <a:miter lim="800000"/>
            <a:headEnd/>
            <a:tailEnd/>
          </a:ln>
        </p:spPr>
      </p:pic>
      <p:pic>
        <p:nvPicPr>
          <p:cNvPr id="9239" name="Picture 23" descr="papEM"/>
          <p:cNvPicPr>
            <a:picLocks noChangeAspect="1" noChangeArrowheads="1"/>
          </p:cNvPicPr>
          <p:nvPr/>
        </p:nvPicPr>
        <p:blipFill>
          <a:blip r:embed="rId9" cstate="print"/>
          <a:srcRect/>
          <a:stretch>
            <a:fillRect/>
          </a:stretch>
        </p:blipFill>
        <p:spPr bwMode="auto">
          <a:xfrm>
            <a:off x="2971800" y="4579938"/>
            <a:ext cx="101600" cy="95250"/>
          </a:xfrm>
          <a:prstGeom prst="rect">
            <a:avLst/>
          </a:prstGeom>
          <a:noFill/>
          <a:ln w="9525">
            <a:noFill/>
            <a:miter lim="800000"/>
            <a:headEnd/>
            <a:tailEnd/>
          </a:ln>
        </p:spPr>
      </p:pic>
      <p:pic>
        <p:nvPicPr>
          <p:cNvPr id="9240" name="Picture 24" descr="papEM"/>
          <p:cNvPicPr>
            <a:picLocks noChangeAspect="1" noChangeArrowheads="1"/>
          </p:cNvPicPr>
          <p:nvPr/>
        </p:nvPicPr>
        <p:blipFill>
          <a:blip r:embed="rId10" cstate="print"/>
          <a:srcRect/>
          <a:stretch>
            <a:fillRect/>
          </a:stretch>
        </p:blipFill>
        <p:spPr bwMode="auto">
          <a:xfrm>
            <a:off x="3100388" y="5006975"/>
            <a:ext cx="71437" cy="66675"/>
          </a:xfrm>
          <a:prstGeom prst="rect">
            <a:avLst/>
          </a:prstGeom>
          <a:noFill/>
          <a:ln w="9525">
            <a:noFill/>
            <a:miter lim="800000"/>
            <a:headEnd/>
            <a:tailEnd/>
          </a:ln>
        </p:spPr>
      </p:pic>
      <p:sp>
        <p:nvSpPr>
          <p:cNvPr id="9241" name="Rectangle 25"/>
          <p:cNvSpPr>
            <a:spLocks noChangeArrowheads="1"/>
          </p:cNvSpPr>
          <p:nvPr/>
        </p:nvSpPr>
        <p:spPr bwMode="auto">
          <a:xfrm>
            <a:off x="2692400" y="3060700"/>
            <a:ext cx="165100" cy="88900"/>
          </a:xfrm>
          <a:prstGeom prst="rect">
            <a:avLst/>
          </a:prstGeom>
          <a:solidFill>
            <a:schemeClr val="tx2"/>
          </a:solidFill>
          <a:ln w="9525">
            <a:solidFill>
              <a:schemeClr val="tx1"/>
            </a:solidFill>
            <a:miter lim="800000"/>
            <a:headEnd/>
            <a:tailEnd/>
          </a:ln>
        </p:spPr>
        <p:txBody>
          <a:bodyPr wrap="none" anchor="ctr"/>
          <a:lstStyle/>
          <a:p>
            <a:endParaRPr lang="en-GB"/>
          </a:p>
        </p:txBody>
      </p:sp>
      <p:pic>
        <p:nvPicPr>
          <p:cNvPr id="9242" name="Picture 26"/>
          <p:cNvPicPr>
            <a:picLocks noChangeAspect="1" noChangeArrowheads="1"/>
          </p:cNvPicPr>
          <p:nvPr/>
        </p:nvPicPr>
        <p:blipFill>
          <a:blip r:embed="rId3" cstate="print">
            <a:lum bright="-16000" contrast="20000"/>
          </a:blip>
          <a:srcRect l="5913" t="7755" r="92819" b="80476"/>
          <a:stretch>
            <a:fillRect/>
          </a:stretch>
        </p:blipFill>
        <p:spPr bwMode="auto">
          <a:xfrm>
            <a:off x="2346325" y="2751138"/>
            <a:ext cx="212725" cy="330200"/>
          </a:xfrm>
          <a:prstGeom prst="rect">
            <a:avLst/>
          </a:prstGeom>
          <a:noFill/>
          <a:ln w="9525">
            <a:noFill/>
            <a:miter lim="800000"/>
            <a:headEnd/>
            <a:tailEnd/>
          </a:ln>
        </p:spPr>
      </p:pic>
      <p:pic>
        <p:nvPicPr>
          <p:cNvPr id="9243" name="Picture 27" descr="papEM"/>
          <p:cNvPicPr>
            <a:picLocks noChangeAspect="1" noChangeArrowheads="1"/>
          </p:cNvPicPr>
          <p:nvPr/>
        </p:nvPicPr>
        <p:blipFill>
          <a:blip r:embed="rId11" cstate="print"/>
          <a:srcRect/>
          <a:stretch>
            <a:fillRect/>
          </a:stretch>
        </p:blipFill>
        <p:spPr bwMode="auto">
          <a:xfrm>
            <a:off x="2346325" y="2809875"/>
            <a:ext cx="333375" cy="333375"/>
          </a:xfrm>
          <a:prstGeom prst="rect">
            <a:avLst/>
          </a:prstGeom>
          <a:noFill/>
          <a:ln w="9525">
            <a:noFill/>
            <a:miter lim="800000"/>
            <a:headEnd/>
            <a:tailEnd/>
          </a:ln>
        </p:spPr>
      </p:pic>
      <p:pic>
        <p:nvPicPr>
          <p:cNvPr id="9244" name="Picture 28" descr="papEM"/>
          <p:cNvPicPr>
            <a:picLocks noChangeAspect="1" noChangeArrowheads="1"/>
          </p:cNvPicPr>
          <p:nvPr/>
        </p:nvPicPr>
        <p:blipFill>
          <a:blip r:embed="rId12" cstate="print"/>
          <a:srcRect/>
          <a:stretch>
            <a:fillRect/>
          </a:stretch>
        </p:blipFill>
        <p:spPr bwMode="auto">
          <a:xfrm>
            <a:off x="1974850" y="2611438"/>
            <a:ext cx="441325" cy="441325"/>
          </a:xfrm>
          <a:prstGeom prst="rect">
            <a:avLst/>
          </a:prstGeom>
          <a:noFill/>
          <a:ln w="9525">
            <a:noFill/>
            <a:miter lim="800000"/>
            <a:headEnd/>
            <a:tailEnd/>
          </a:ln>
        </p:spPr>
      </p:pic>
      <p:pic>
        <p:nvPicPr>
          <p:cNvPr id="9245" name="Picture 29" descr="papEM"/>
          <p:cNvPicPr>
            <a:picLocks noChangeAspect="1" noChangeArrowheads="1"/>
          </p:cNvPicPr>
          <p:nvPr/>
        </p:nvPicPr>
        <p:blipFill>
          <a:blip r:embed="rId13" cstate="print"/>
          <a:srcRect/>
          <a:stretch>
            <a:fillRect/>
          </a:stretch>
        </p:blipFill>
        <p:spPr bwMode="auto">
          <a:xfrm>
            <a:off x="2654300" y="3121025"/>
            <a:ext cx="274638" cy="258763"/>
          </a:xfrm>
          <a:prstGeom prst="rect">
            <a:avLst/>
          </a:prstGeom>
          <a:noFill/>
          <a:ln w="9525">
            <a:noFill/>
            <a:miter lim="800000"/>
            <a:headEnd/>
            <a:tailEnd/>
          </a:ln>
        </p:spPr>
      </p:pic>
      <p:sp>
        <p:nvSpPr>
          <p:cNvPr id="9246" name="Text Box 30"/>
          <p:cNvSpPr txBox="1">
            <a:spLocks noChangeArrowheads="1"/>
          </p:cNvSpPr>
          <p:nvPr/>
        </p:nvSpPr>
        <p:spPr bwMode="auto">
          <a:xfrm>
            <a:off x="0" y="6143644"/>
            <a:ext cx="9144000" cy="880241"/>
          </a:xfrm>
          <a:prstGeom prst="rect">
            <a:avLst/>
          </a:prstGeom>
          <a:solidFill>
            <a:schemeClr val="accent2">
              <a:lumMod val="50000"/>
            </a:schemeClr>
          </a:solidFill>
          <a:ln w="9525">
            <a:noFill/>
            <a:miter lim="800000"/>
            <a:headEnd/>
            <a:tailEnd/>
          </a:ln>
        </p:spPr>
        <p:txBody>
          <a:bodyPr wrap="square">
            <a:spAutoFit/>
          </a:bodyPr>
          <a:lstStyle/>
          <a:p>
            <a:endParaRPr lang="en-US" sz="800" dirty="0">
              <a:ea typeface="MS Mincho" pitchFamily="49" charset="-128"/>
              <a:cs typeface="Times New Roman" pitchFamily="18" charset="0"/>
            </a:endParaRPr>
          </a:p>
          <a:p>
            <a:pPr>
              <a:spcBef>
                <a:spcPct val="30000"/>
              </a:spcBef>
            </a:pPr>
            <a:r>
              <a:rPr lang="en-US" sz="1200" dirty="0">
                <a:ea typeface="MS Mincho" pitchFamily="49" charset="-128"/>
                <a:cs typeface="Times New Roman" pitchFamily="18" charset="0"/>
              </a:rPr>
              <a:t>     </a:t>
            </a:r>
          </a:p>
          <a:p>
            <a:pPr>
              <a:spcBef>
                <a:spcPct val="30000"/>
              </a:spcBef>
            </a:pPr>
            <a:r>
              <a:rPr lang="en-US" sz="1200" dirty="0">
                <a:solidFill>
                  <a:schemeClr val="bg1"/>
                </a:solidFill>
                <a:ea typeface="MS Mincho" pitchFamily="49" charset="-128"/>
                <a:cs typeface="Times New Roman" pitchFamily="18" charset="0"/>
              </a:rPr>
              <a:t>Adapted from Goodman A, Wilbur DC. </a:t>
            </a:r>
            <a:r>
              <a:rPr lang="sv-SE" sz="1200" i="1" dirty="0">
                <a:solidFill>
                  <a:schemeClr val="bg1"/>
                </a:solidFill>
                <a:ea typeface="MS Mincho" pitchFamily="49" charset="-128"/>
                <a:cs typeface="Times New Roman" pitchFamily="18" charset="0"/>
              </a:rPr>
              <a:t>N Engl J Med</a:t>
            </a:r>
            <a:r>
              <a:rPr lang="sv-SE" sz="1200" dirty="0">
                <a:solidFill>
                  <a:schemeClr val="bg1"/>
                </a:solidFill>
                <a:ea typeface="MS Mincho" pitchFamily="49" charset="-128"/>
                <a:cs typeface="Times New Roman" pitchFamily="18" charset="0"/>
              </a:rPr>
              <a:t>. 2003;349:1555–1564. Copyright </a:t>
            </a:r>
            <a:r>
              <a:rPr lang="en-US" sz="1200" dirty="0">
                <a:solidFill>
                  <a:schemeClr val="bg1"/>
                </a:solidFill>
                <a:ea typeface="MS Mincho" pitchFamily="49" charset="-128"/>
                <a:cs typeface="Times New Roman" pitchFamily="18" charset="0"/>
              </a:rPr>
              <a:t>© 2003 Massachusetts Medical Society. All rights reserved. </a:t>
            </a:r>
            <a:r>
              <a:rPr lang="sv-SE" sz="1200" dirty="0">
                <a:solidFill>
                  <a:schemeClr val="bg1"/>
                </a:solidFill>
                <a:ea typeface="MS Mincho" pitchFamily="49" charset="-128"/>
                <a:cs typeface="Times New Roman" pitchFamily="18" charset="0"/>
              </a:rPr>
              <a:t>Adapted with permission. </a:t>
            </a:r>
            <a:endParaRPr lang="en-US" sz="1200" dirty="0">
              <a:solidFill>
                <a:schemeClr val="bg1"/>
              </a:solidFill>
              <a:ea typeface="MS Mincho" pitchFamily="49" charset="-128"/>
              <a:cs typeface="Times New Roman" pitchFamily="18" charset="0"/>
            </a:endParaRPr>
          </a:p>
        </p:txBody>
      </p:sp>
      <p:sp>
        <p:nvSpPr>
          <p:cNvPr id="9247" name="Text Box 31"/>
          <p:cNvSpPr txBox="1">
            <a:spLocks noChangeArrowheads="1"/>
          </p:cNvSpPr>
          <p:nvPr/>
        </p:nvSpPr>
        <p:spPr bwMode="auto">
          <a:xfrm>
            <a:off x="8861425" y="6553200"/>
            <a:ext cx="282575" cy="304800"/>
          </a:xfrm>
          <a:prstGeom prst="rect">
            <a:avLst/>
          </a:prstGeom>
          <a:noFill/>
          <a:ln w="9525">
            <a:noFill/>
            <a:miter lim="800000"/>
            <a:headEnd/>
            <a:tailEnd/>
          </a:ln>
        </p:spPr>
        <p:txBody>
          <a:bodyPr wrap="none">
            <a:spAutoFit/>
          </a:bodyPr>
          <a:lstStyle/>
          <a:p>
            <a:r>
              <a:rPr lang="en-US" sz="1400"/>
              <a:t>4</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1863" name="Picture 7"/>
          <p:cNvPicPr>
            <a:picLocks noChangeAspect="1" noChangeArrowheads="1"/>
          </p:cNvPicPr>
          <p:nvPr/>
        </p:nvPicPr>
        <p:blipFill>
          <a:blip r:embed="rId3" cstate="print"/>
          <a:srcRect/>
          <a:stretch>
            <a:fillRect/>
          </a:stretch>
        </p:blipFill>
        <p:spPr bwMode="auto">
          <a:xfrm>
            <a:off x="0" y="-142900"/>
            <a:ext cx="9145588" cy="685958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60" name="Picture 4" descr="4"/>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417638"/>
          </a:xfrm>
          <a:solidFill>
            <a:srgbClr val="800000"/>
          </a:solidFill>
        </p:spPr>
        <p:txBody>
          <a:bodyPr/>
          <a:lstStyle/>
          <a:p>
            <a:r>
              <a:rPr lang="en-US" sz="6000" dirty="0">
                <a:solidFill>
                  <a:schemeClr val="bg1"/>
                </a:solidFill>
              </a:rPr>
              <a:t>HPV</a:t>
            </a:r>
          </a:p>
        </p:txBody>
      </p:sp>
      <p:sp>
        <p:nvSpPr>
          <p:cNvPr id="25603" name="Rectangle 3"/>
          <p:cNvSpPr>
            <a:spLocks noGrp="1" noChangeArrowheads="1"/>
          </p:cNvSpPr>
          <p:nvPr>
            <p:ph idx="1"/>
          </p:nvPr>
        </p:nvSpPr>
        <p:spPr>
          <a:xfrm>
            <a:off x="0" y="1428736"/>
            <a:ext cx="9144000" cy="5429264"/>
          </a:xfrm>
          <a:solidFill>
            <a:srgbClr val="000066"/>
          </a:solidFill>
        </p:spPr>
        <p:txBody>
          <a:bodyPr>
            <a:normAutofit/>
          </a:bodyPr>
          <a:lstStyle/>
          <a:p>
            <a:pPr algn="l" rtl="0"/>
            <a:r>
              <a:rPr lang="en-US" dirty="0">
                <a:solidFill>
                  <a:srgbClr val="FFFF00"/>
                </a:solidFill>
              </a:rPr>
              <a:t>Most women have no clinical evidence of disease, and the infection is eventually suppressed or eliminated.</a:t>
            </a:r>
          </a:p>
          <a:p>
            <a:pPr algn="l" rtl="0"/>
            <a:r>
              <a:rPr lang="en-US" dirty="0">
                <a:solidFill>
                  <a:srgbClr val="FFFF00"/>
                </a:solidFill>
              </a:rPr>
              <a:t>In most women, the infection will clear in 9 to15 months.</a:t>
            </a:r>
          </a:p>
          <a:p>
            <a:pPr algn="l" rtl="0"/>
            <a:r>
              <a:rPr lang="en-US" dirty="0">
                <a:solidFill>
                  <a:srgbClr val="FFFF00"/>
                </a:solidFill>
              </a:rPr>
              <a:t>A minority of women develop persistent infection that may progress to CIN.</a:t>
            </a:r>
          </a:p>
          <a:p>
            <a:pPr algn="l" rtl="0"/>
            <a:r>
              <a:rPr lang="en-US" dirty="0">
                <a:solidFill>
                  <a:srgbClr val="FFFF00"/>
                </a:solidFill>
              </a:rPr>
              <a:t>Persistent HR HPV infection increases the risk of HG lesions 300-fold, and is required for the development and maintenance of CIN3.</a:t>
            </a:r>
          </a:p>
          <a:p>
            <a:endParaRPr lang="en-US"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417638"/>
          </a:xfrm>
          <a:solidFill>
            <a:srgbClr val="800000"/>
          </a:solidFill>
        </p:spPr>
        <p:txBody>
          <a:bodyPr/>
          <a:lstStyle/>
          <a:p>
            <a:r>
              <a:rPr lang="en-US" sz="6000" dirty="0"/>
              <a:t>HPV</a:t>
            </a:r>
          </a:p>
        </p:txBody>
      </p:sp>
      <p:sp>
        <p:nvSpPr>
          <p:cNvPr id="19459" name="Rectangle 3"/>
          <p:cNvSpPr>
            <a:spLocks noGrp="1" noChangeArrowheads="1"/>
          </p:cNvSpPr>
          <p:nvPr>
            <p:ph idx="1"/>
          </p:nvPr>
        </p:nvSpPr>
        <p:spPr>
          <a:xfrm>
            <a:off x="0" y="1428736"/>
            <a:ext cx="9144000" cy="5429264"/>
          </a:xfrm>
          <a:solidFill>
            <a:srgbClr val="000066"/>
          </a:solidFill>
        </p:spPr>
        <p:txBody>
          <a:bodyPr/>
          <a:lstStyle/>
          <a:p>
            <a:pPr algn="ctr">
              <a:buFontTx/>
              <a:buNone/>
            </a:pPr>
            <a:r>
              <a:rPr lang="en-US" dirty="0">
                <a:solidFill>
                  <a:srgbClr val="FFFF00"/>
                </a:solidFill>
              </a:rPr>
              <a:t>HPV Exposure</a:t>
            </a:r>
          </a:p>
          <a:p>
            <a:pPr>
              <a:buFontTx/>
              <a:buNone/>
            </a:pPr>
            <a:endParaRPr lang="en-US" dirty="0">
              <a:solidFill>
                <a:srgbClr val="FFFF00"/>
              </a:solidFill>
            </a:endParaRPr>
          </a:p>
          <a:p>
            <a:pPr>
              <a:buFontTx/>
              <a:buNone/>
            </a:pPr>
            <a:endParaRPr lang="en-US" dirty="0">
              <a:solidFill>
                <a:srgbClr val="FFFF00"/>
              </a:solidFill>
            </a:endParaRPr>
          </a:p>
          <a:p>
            <a:pPr>
              <a:buFontTx/>
              <a:buNone/>
            </a:pPr>
            <a:endParaRPr lang="en-US" dirty="0">
              <a:solidFill>
                <a:srgbClr val="FFFF00"/>
              </a:solidFill>
            </a:endParaRPr>
          </a:p>
          <a:p>
            <a:pPr>
              <a:buFontTx/>
              <a:buNone/>
            </a:pPr>
            <a:r>
              <a:rPr lang="en-US" dirty="0">
                <a:solidFill>
                  <a:srgbClr val="FFFF00"/>
                </a:solidFill>
              </a:rPr>
              <a:t>    No                       </a:t>
            </a:r>
            <a:r>
              <a:rPr lang="en-US" dirty="0" smtClean="0">
                <a:solidFill>
                  <a:srgbClr val="FFFF00"/>
                </a:solidFill>
              </a:rPr>
              <a:t>       </a:t>
            </a:r>
            <a:r>
              <a:rPr lang="en-US" dirty="0">
                <a:solidFill>
                  <a:srgbClr val="FFFF00"/>
                </a:solidFill>
              </a:rPr>
              <a:t>Latent </a:t>
            </a:r>
            <a:r>
              <a:rPr lang="en-US" dirty="0" smtClean="0">
                <a:solidFill>
                  <a:srgbClr val="FFFF00"/>
                </a:solidFill>
              </a:rPr>
              <a:t>                           Clinical                                      </a:t>
            </a:r>
            <a:r>
              <a:rPr lang="en-US" dirty="0">
                <a:solidFill>
                  <a:srgbClr val="FFFF00"/>
                </a:solidFill>
              </a:rPr>
              <a:t>infection              </a:t>
            </a:r>
            <a:r>
              <a:rPr lang="en-US" dirty="0" smtClean="0">
                <a:solidFill>
                  <a:srgbClr val="FFFF00"/>
                </a:solidFill>
              </a:rPr>
              <a:t>       </a:t>
            </a:r>
            <a:r>
              <a:rPr lang="en-US" dirty="0" err="1">
                <a:solidFill>
                  <a:srgbClr val="FFFF00"/>
                </a:solidFill>
              </a:rPr>
              <a:t>infection</a:t>
            </a:r>
            <a:r>
              <a:rPr lang="en-US" dirty="0">
                <a:solidFill>
                  <a:srgbClr val="FFFF00"/>
                </a:solidFill>
              </a:rPr>
              <a:t>                </a:t>
            </a:r>
            <a:r>
              <a:rPr lang="en-US" dirty="0" smtClean="0">
                <a:solidFill>
                  <a:srgbClr val="FFFF00"/>
                </a:solidFill>
              </a:rPr>
              <a:t>     </a:t>
            </a:r>
            <a:r>
              <a:rPr lang="en-US" dirty="0">
                <a:solidFill>
                  <a:srgbClr val="FFFF00"/>
                </a:solidFill>
              </a:rPr>
              <a:t>lesion</a:t>
            </a:r>
          </a:p>
          <a:p>
            <a:pPr>
              <a:buFontTx/>
              <a:buNone/>
            </a:pPr>
            <a:endParaRPr lang="en-US" dirty="0"/>
          </a:p>
          <a:p>
            <a:pPr>
              <a:buFontTx/>
              <a:buNone/>
            </a:pPr>
            <a:r>
              <a:rPr lang="en-US" dirty="0"/>
              <a:t> </a:t>
            </a:r>
          </a:p>
        </p:txBody>
      </p:sp>
      <p:sp>
        <p:nvSpPr>
          <p:cNvPr id="19460" name="Line 4"/>
          <p:cNvSpPr>
            <a:spLocks noChangeShapeType="1"/>
          </p:cNvSpPr>
          <p:nvPr/>
        </p:nvSpPr>
        <p:spPr bwMode="auto">
          <a:xfrm flipH="1">
            <a:off x="1500166" y="2285992"/>
            <a:ext cx="3071834" cy="1743076"/>
          </a:xfrm>
          <a:prstGeom prst="line">
            <a:avLst/>
          </a:prstGeom>
          <a:noFill/>
          <a:ln w="57150">
            <a:solidFill>
              <a:srgbClr val="00FF00"/>
            </a:solidFill>
            <a:round/>
            <a:headEnd/>
            <a:tailEnd type="triangle" w="med" len="med"/>
          </a:ln>
          <a:effectLst/>
        </p:spPr>
        <p:txBody>
          <a:bodyPr/>
          <a:lstStyle/>
          <a:p>
            <a:endParaRPr lang="en-US"/>
          </a:p>
        </p:txBody>
      </p:sp>
      <p:sp>
        <p:nvSpPr>
          <p:cNvPr id="19461" name="Line 5"/>
          <p:cNvSpPr>
            <a:spLocks noChangeShapeType="1"/>
          </p:cNvSpPr>
          <p:nvPr/>
        </p:nvSpPr>
        <p:spPr bwMode="auto">
          <a:xfrm>
            <a:off x="4572000" y="2285992"/>
            <a:ext cx="0" cy="1524000"/>
          </a:xfrm>
          <a:prstGeom prst="line">
            <a:avLst/>
          </a:prstGeom>
          <a:noFill/>
          <a:ln w="57150">
            <a:solidFill>
              <a:srgbClr val="00FF00"/>
            </a:solidFill>
            <a:round/>
            <a:headEnd/>
            <a:tailEnd type="triangle" w="med" len="med"/>
          </a:ln>
          <a:effectLst/>
        </p:spPr>
        <p:txBody>
          <a:bodyPr/>
          <a:lstStyle/>
          <a:p>
            <a:endParaRPr lang="en-US"/>
          </a:p>
        </p:txBody>
      </p:sp>
      <p:sp>
        <p:nvSpPr>
          <p:cNvPr id="19462" name="Line 6"/>
          <p:cNvSpPr>
            <a:spLocks noChangeShapeType="1"/>
          </p:cNvSpPr>
          <p:nvPr/>
        </p:nvSpPr>
        <p:spPr bwMode="auto">
          <a:xfrm>
            <a:off x="4572000" y="2285992"/>
            <a:ext cx="3071834" cy="1785950"/>
          </a:xfrm>
          <a:prstGeom prst="line">
            <a:avLst/>
          </a:prstGeom>
          <a:noFill/>
          <a:ln w="57150">
            <a:solidFill>
              <a:srgbClr val="00FF00"/>
            </a:solidFill>
            <a:round/>
            <a:headEnd/>
            <a:tailEnd type="triangle" w="med" len="med"/>
          </a:ln>
          <a:effectLst/>
        </p:spPr>
        <p:txBody>
          <a:bodyPr/>
          <a:lstStyle/>
          <a:p>
            <a:endParaRPr lang="en-US"/>
          </a:p>
        </p:txBody>
      </p:sp>
      <p:sp>
        <p:nvSpPr>
          <p:cNvPr id="19463" name="Line 7"/>
          <p:cNvSpPr>
            <a:spLocks noChangeShapeType="1"/>
          </p:cNvSpPr>
          <p:nvPr/>
        </p:nvSpPr>
        <p:spPr bwMode="auto">
          <a:xfrm flipH="1" flipV="1">
            <a:off x="1571604" y="4286256"/>
            <a:ext cx="1981200" cy="0"/>
          </a:xfrm>
          <a:prstGeom prst="line">
            <a:avLst/>
          </a:prstGeom>
          <a:noFill/>
          <a:ln w="57150">
            <a:solidFill>
              <a:srgbClr val="00FF00"/>
            </a:solidFill>
            <a:round/>
            <a:headEnd type="diamond" w="med" len="med"/>
            <a:tailEnd type="triangle" w="med" len="med"/>
          </a:ln>
          <a:effectLst/>
        </p:spPr>
        <p:txBody>
          <a:bodyPr/>
          <a:lstStyle/>
          <a:p>
            <a:endParaRPr lang="en-US"/>
          </a:p>
        </p:txBody>
      </p:sp>
      <p:sp>
        <p:nvSpPr>
          <p:cNvPr id="19464" name="Line 8"/>
          <p:cNvSpPr>
            <a:spLocks noChangeShapeType="1"/>
          </p:cNvSpPr>
          <p:nvPr/>
        </p:nvSpPr>
        <p:spPr bwMode="auto">
          <a:xfrm flipH="1">
            <a:off x="5786446" y="4357694"/>
            <a:ext cx="1714512" cy="0"/>
          </a:xfrm>
          <a:prstGeom prst="line">
            <a:avLst/>
          </a:prstGeom>
          <a:noFill/>
          <a:ln w="57150">
            <a:solidFill>
              <a:srgbClr val="00FF00"/>
            </a:solidFill>
            <a:round/>
            <a:headEnd type="triangle" w="med" len="med"/>
            <a:tailEnd type="triangle" w="med" len="med"/>
          </a:ln>
          <a:effectLst/>
        </p:spPr>
        <p:txBody>
          <a:bodyPr/>
          <a:lstStyle/>
          <a:p>
            <a:endParaRPr lang="en-US"/>
          </a:p>
        </p:txBody>
      </p:sp>
      <p:sp>
        <p:nvSpPr>
          <p:cNvPr id="19466" name="Line 10"/>
          <p:cNvSpPr>
            <a:spLocks noChangeShapeType="1"/>
          </p:cNvSpPr>
          <p:nvPr/>
        </p:nvSpPr>
        <p:spPr bwMode="auto">
          <a:xfrm flipH="1">
            <a:off x="7715270" y="5429264"/>
            <a:ext cx="45719" cy="357190"/>
          </a:xfrm>
          <a:prstGeom prst="line">
            <a:avLst/>
          </a:prstGeom>
          <a:noFill/>
          <a:ln w="57150">
            <a:solidFill>
              <a:srgbClr val="00FF00"/>
            </a:solidFill>
            <a:round/>
            <a:headEnd/>
            <a:tailEnd/>
          </a:ln>
          <a:effectLst/>
        </p:spPr>
        <p:txBody>
          <a:bodyPr/>
          <a:lstStyle/>
          <a:p>
            <a:endParaRPr lang="en-US"/>
          </a:p>
        </p:txBody>
      </p:sp>
      <p:sp>
        <p:nvSpPr>
          <p:cNvPr id="19467" name="Line 11"/>
          <p:cNvSpPr>
            <a:spLocks noChangeShapeType="1"/>
          </p:cNvSpPr>
          <p:nvPr/>
        </p:nvSpPr>
        <p:spPr bwMode="auto">
          <a:xfrm flipH="1" flipV="1">
            <a:off x="1357290" y="5715016"/>
            <a:ext cx="6400800" cy="76200"/>
          </a:xfrm>
          <a:prstGeom prst="line">
            <a:avLst/>
          </a:prstGeom>
          <a:noFill/>
          <a:ln w="57150">
            <a:solidFill>
              <a:srgbClr val="00FF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785793"/>
          </a:xfrm>
          <a:solidFill>
            <a:schemeClr val="accent2">
              <a:lumMod val="50000"/>
            </a:schemeClr>
          </a:solidFill>
        </p:spPr>
        <p:txBody>
          <a:bodyPr>
            <a:normAutofit fontScale="90000"/>
          </a:bodyPr>
          <a:lstStyle/>
          <a:p>
            <a:r>
              <a:rPr lang="en-US" dirty="0" smtClean="0">
                <a:solidFill>
                  <a:schemeClr val="bg1"/>
                </a:solidFill>
              </a:rPr>
              <a:t>Cervical cancer</a:t>
            </a:r>
            <a:endParaRPr lang="en-US" dirty="0">
              <a:solidFill>
                <a:schemeClr val="bg1"/>
              </a:solidFill>
            </a:endParaRPr>
          </a:p>
        </p:txBody>
      </p:sp>
      <p:sp>
        <p:nvSpPr>
          <p:cNvPr id="3" name="Subtitle 2"/>
          <p:cNvSpPr>
            <a:spLocks noGrp="1"/>
          </p:cNvSpPr>
          <p:nvPr>
            <p:ph type="subTitle" idx="1"/>
          </p:nvPr>
        </p:nvSpPr>
        <p:spPr>
          <a:xfrm>
            <a:off x="0" y="785794"/>
            <a:ext cx="9144000" cy="6072206"/>
          </a:xfrm>
          <a:solidFill>
            <a:srgbClr val="002060"/>
          </a:solidFill>
        </p:spPr>
        <p:txBody>
          <a:bodyPr>
            <a:normAutofit/>
          </a:bodyPr>
          <a:lstStyle/>
          <a:p>
            <a:pPr algn="l" rtl="0">
              <a:buFont typeface="Arial" pitchFamily="34" charset="0"/>
              <a:buChar char="•"/>
            </a:pPr>
            <a:r>
              <a:rPr lang="en-US" sz="3600" dirty="0" smtClean="0">
                <a:solidFill>
                  <a:schemeClr val="bg1"/>
                </a:solidFill>
              </a:rPr>
              <a:t>Worldwide cervical carcinoma continues to be a significant health care problem.</a:t>
            </a:r>
          </a:p>
          <a:p>
            <a:pPr algn="l" rtl="0">
              <a:buFont typeface="Arial" pitchFamily="34" charset="0"/>
              <a:buChar char="•"/>
            </a:pPr>
            <a:r>
              <a:rPr lang="en-US" sz="3600" dirty="0" smtClean="0">
                <a:solidFill>
                  <a:schemeClr val="bg1"/>
                </a:solidFill>
              </a:rPr>
              <a:t>Newly 500,000 new cases of cervical cancer and 274,000  deaths will occur throughout the world.</a:t>
            </a:r>
          </a:p>
          <a:p>
            <a:pPr algn="l" rtl="0">
              <a:buFont typeface="Arial" pitchFamily="34" charset="0"/>
              <a:buChar char="•"/>
            </a:pPr>
            <a:r>
              <a:rPr lang="en-US" sz="3600" dirty="0" smtClean="0">
                <a:solidFill>
                  <a:schemeClr val="bg1"/>
                </a:solidFill>
              </a:rPr>
              <a:t>Approximately 80%  of these new cases occur in developing countries </a:t>
            </a:r>
            <a:r>
              <a:rPr lang="en-US" sz="3600" dirty="0">
                <a:solidFill>
                  <a:schemeClr val="bg1"/>
                </a:solidFill>
              </a:rPr>
              <a:t>.</a:t>
            </a:r>
            <a:endParaRPr lang="en-US" sz="3600" dirty="0" smtClean="0">
              <a:solidFill>
                <a:schemeClr val="bg1"/>
              </a:solidFill>
            </a:endParaRPr>
          </a:p>
          <a:p>
            <a:pPr algn="l" rtl="0">
              <a:buFont typeface="Arial" pitchFamily="34" charset="0"/>
              <a:buChar char="•"/>
            </a:pPr>
            <a:r>
              <a:rPr lang="en-US" sz="3600" dirty="0" smtClean="0">
                <a:solidFill>
                  <a:schemeClr val="bg1"/>
                </a:solidFill>
              </a:rPr>
              <a:t>In developing countries, cervical carcinoma  remains a significant cause of mortality.</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Title 1"/>
          <p:cNvSpPr>
            <a:spLocks/>
          </p:cNvSpPr>
          <p:nvPr/>
        </p:nvSpPr>
        <p:spPr bwMode="auto">
          <a:xfrm>
            <a:off x="485775" y="152400"/>
            <a:ext cx="7058025" cy="685800"/>
          </a:xfrm>
          <a:prstGeom prst="rect">
            <a:avLst/>
          </a:prstGeom>
          <a:noFill/>
          <a:ln w="9525">
            <a:noFill/>
            <a:miter lim="800000"/>
            <a:headEnd/>
            <a:tailEnd/>
          </a:ln>
        </p:spPr>
        <p:txBody>
          <a:bodyPr anchor="ctr"/>
          <a:lstStyle/>
          <a:p>
            <a:pPr>
              <a:defRPr/>
            </a:pPr>
            <a:r>
              <a:rPr lang="en-US" sz="3200" b="1" spc="-150" dirty="0">
                <a:ln w="3175">
                  <a:noFill/>
                </a:ln>
                <a:gradFill>
                  <a:gsLst>
                    <a:gs pos="0">
                      <a:srgbClr val="2E59B0"/>
                    </a:gs>
                    <a:gs pos="49000">
                      <a:srgbClr val="161D32"/>
                    </a:gs>
                    <a:gs pos="100000">
                      <a:srgbClr val="000000"/>
                    </a:gs>
                  </a:gsLst>
                  <a:lin ang="5400000" scaled="0"/>
                </a:gradFill>
                <a:latin typeface="+mj-lt"/>
                <a:cs typeface="Arial" charset="0"/>
              </a:rPr>
              <a:t>Acute (Incident) HPV Infection</a:t>
            </a:r>
          </a:p>
        </p:txBody>
      </p:sp>
      <p:graphicFrame>
        <p:nvGraphicFramePr>
          <p:cNvPr id="4" name="Diagram 3"/>
          <p:cNvGraphicFramePr/>
          <p:nvPr/>
        </p:nvGraphicFramePr>
        <p:xfrm>
          <a:off x="304800" y="1066800"/>
          <a:ext cx="8229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152400"/>
            <a:ext cx="8382000" cy="706195"/>
          </a:xfrm>
          <a:prstGeom prst="rect">
            <a:avLst/>
          </a:prstGeom>
        </p:spPr>
        <p:txBody>
          <a:bodyPr/>
          <a:lstStyle/>
          <a:p>
            <a:pPr defTabSz="914363">
              <a:lnSpc>
                <a:spcPct val="90000"/>
              </a:lnSpc>
              <a:defRPr/>
            </a:pPr>
            <a:r>
              <a:rPr lang="en-IN" sz="36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Cofactors for progression of cervical HPV infection to Cancer</a:t>
            </a:r>
            <a:endParaRPr lang="en-US" sz="36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endParaRPr>
          </a:p>
        </p:txBody>
      </p:sp>
      <p:sp>
        <p:nvSpPr>
          <p:cNvPr id="5" name="Round Diagonal Corner Rectangle 4"/>
          <p:cNvSpPr/>
          <p:nvPr/>
        </p:nvSpPr>
        <p:spPr bwMode="auto">
          <a:xfrm>
            <a:off x="381000" y="1752600"/>
            <a:ext cx="4495800" cy="762000"/>
          </a:xfrm>
          <a:prstGeom prst="round2Diag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36" tIns="45718" rIns="91436" bIns="45718" anchor="ctr"/>
          <a:lstStyle/>
          <a:p>
            <a:pPr algn="ctr" defTabSz="914099">
              <a:defRPr/>
            </a:pPr>
            <a:r>
              <a:rPr lang="en-US" sz="1600" dirty="0">
                <a:solidFill>
                  <a:schemeClr val="tx1"/>
                </a:solidFill>
                <a:latin typeface="Segoe" pitchFamily="34" charset="0"/>
              </a:rPr>
              <a:t>Long term use of Hormonal Contraceptive </a:t>
            </a:r>
          </a:p>
          <a:p>
            <a:pPr algn="ctr" defTabSz="914099">
              <a:defRPr/>
            </a:pPr>
            <a:r>
              <a:rPr lang="en-US" sz="1600" dirty="0">
                <a:solidFill>
                  <a:schemeClr val="tx1"/>
                </a:solidFill>
                <a:latin typeface="Segoe" pitchFamily="34" charset="0"/>
              </a:rPr>
              <a:t>-&gt; 5-9yrs :: 3 times Risk</a:t>
            </a:r>
          </a:p>
          <a:p>
            <a:pPr algn="ctr" defTabSz="914099">
              <a:defRPr/>
            </a:pPr>
            <a:r>
              <a:rPr lang="en-US" sz="1600" dirty="0">
                <a:solidFill>
                  <a:schemeClr val="tx1"/>
                </a:solidFill>
                <a:latin typeface="Segoe" pitchFamily="34" charset="0"/>
              </a:rPr>
              <a:t>-&gt; 10yrs or more :: 4 times Risk</a:t>
            </a:r>
          </a:p>
        </p:txBody>
      </p:sp>
      <p:sp>
        <p:nvSpPr>
          <p:cNvPr id="6" name="Round Diagonal Corner Rectangle 5"/>
          <p:cNvSpPr/>
          <p:nvPr/>
        </p:nvSpPr>
        <p:spPr bwMode="auto">
          <a:xfrm>
            <a:off x="533400" y="3429000"/>
            <a:ext cx="4114800" cy="457200"/>
          </a:xfrm>
          <a:prstGeom prst="round2Diag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36" tIns="45718" rIns="91436" bIns="45718" anchor="ctr"/>
          <a:lstStyle/>
          <a:p>
            <a:pPr algn="ctr" defTabSz="914099">
              <a:defRPr/>
            </a:pPr>
            <a:r>
              <a:rPr lang="en-US" sz="1600" dirty="0">
                <a:solidFill>
                  <a:schemeClr val="tx1"/>
                </a:solidFill>
                <a:latin typeface="Segoe" pitchFamily="34" charset="0"/>
              </a:rPr>
              <a:t>High Parity :: 4 times Risk</a:t>
            </a:r>
          </a:p>
        </p:txBody>
      </p:sp>
      <p:sp>
        <p:nvSpPr>
          <p:cNvPr id="7" name="Round Diagonal Corner Rectangle 6"/>
          <p:cNvSpPr/>
          <p:nvPr/>
        </p:nvSpPr>
        <p:spPr bwMode="auto">
          <a:xfrm>
            <a:off x="533400" y="2743200"/>
            <a:ext cx="4114800" cy="457200"/>
          </a:xfrm>
          <a:prstGeom prst="round2Diag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36" tIns="45718" rIns="91436" bIns="45718" anchor="ctr"/>
          <a:lstStyle/>
          <a:p>
            <a:pPr algn="ctr" defTabSz="914099">
              <a:defRPr/>
            </a:pPr>
            <a:r>
              <a:rPr lang="en-US" sz="1600" dirty="0">
                <a:solidFill>
                  <a:schemeClr val="tx1"/>
                </a:solidFill>
                <a:latin typeface="Segoe" pitchFamily="34" charset="0"/>
              </a:rPr>
              <a:t>Early initiation of Sexual Activity</a:t>
            </a:r>
          </a:p>
        </p:txBody>
      </p:sp>
      <p:sp>
        <p:nvSpPr>
          <p:cNvPr id="8" name="Round Diagonal Corner Rectangle 7"/>
          <p:cNvSpPr/>
          <p:nvPr/>
        </p:nvSpPr>
        <p:spPr bwMode="auto">
          <a:xfrm>
            <a:off x="5715000" y="4191000"/>
            <a:ext cx="3048000" cy="457200"/>
          </a:xfrm>
          <a:prstGeom prst="round2Diag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36" tIns="45718" rIns="91436" bIns="45718" anchor="ctr"/>
          <a:lstStyle/>
          <a:p>
            <a:pPr algn="ctr" defTabSz="914099">
              <a:defRPr/>
            </a:pPr>
            <a:r>
              <a:rPr lang="en-US" sz="1600" dirty="0">
                <a:solidFill>
                  <a:schemeClr val="tx1"/>
                </a:solidFill>
                <a:latin typeface="Segoe" pitchFamily="34" charset="0"/>
              </a:rPr>
              <a:t>Multiple Sex Partners</a:t>
            </a:r>
          </a:p>
        </p:txBody>
      </p:sp>
      <p:sp>
        <p:nvSpPr>
          <p:cNvPr id="9" name="Round Diagonal Corner Rectangle 8"/>
          <p:cNvSpPr/>
          <p:nvPr/>
        </p:nvSpPr>
        <p:spPr bwMode="auto">
          <a:xfrm>
            <a:off x="533400" y="4114800"/>
            <a:ext cx="4114800" cy="457200"/>
          </a:xfrm>
          <a:prstGeom prst="round2Diag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36" tIns="45718" rIns="91436" bIns="45718" anchor="ctr"/>
          <a:lstStyle/>
          <a:p>
            <a:pPr algn="ctr" defTabSz="914099">
              <a:defRPr/>
            </a:pPr>
            <a:r>
              <a:rPr lang="en-US" sz="1600" dirty="0">
                <a:solidFill>
                  <a:schemeClr val="tx1"/>
                </a:solidFill>
                <a:latin typeface="Segoe" pitchFamily="34" charset="0"/>
              </a:rPr>
              <a:t>Tobacco Smoking (Both active &amp; passive)</a:t>
            </a:r>
          </a:p>
        </p:txBody>
      </p:sp>
      <p:sp>
        <p:nvSpPr>
          <p:cNvPr id="10" name="Round Diagonal Corner Rectangle 9"/>
          <p:cNvSpPr/>
          <p:nvPr/>
        </p:nvSpPr>
        <p:spPr bwMode="auto">
          <a:xfrm>
            <a:off x="5638800" y="3429000"/>
            <a:ext cx="3048000" cy="457200"/>
          </a:xfrm>
          <a:prstGeom prst="round2Diag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36" tIns="45718" rIns="91436" bIns="45718" anchor="ctr"/>
          <a:lstStyle/>
          <a:p>
            <a:pPr algn="ctr" defTabSz="914099">
              <a:defRPr/>
            </a:pPr>
            <a:r>
              <a:rPr lang="en-US" sz="1600" dirty="0">
                <a:solidFill>
                  <a:schemeClr val="tx1"/>
                </a:solidFill>
                <a:latin typeface="Segoe" pitchFamily="34" charset="0"/>
              </a:rPr>
              <a:t>HIV Infection</a:t>
            </a:r>
          </a:p>
        </p:txBody>
      </p:sp>
      <p:sp>
        <p:nvSpPr>
          <p:cNvPr id="11" name="Round Diagonal Corner Rectangle 10"/>
          <p:cNvSpPr/>
          <p:nvPr/>
        </p:nvSpPr>
        <p:spPr bwMode="auto">
          <a:xfrm>
            <a:off x="5562600" y="1752600"/>
            <a:ext cx="3352800" cy="762000"/>
          </a:xfrm>
          <a:prstGeom prst="round2Diag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36" tIns="45718" rIns="91436" bIns="45718" anchor="ctr"/>
          <a:lstStyle/>
          <a:p>
            <a:pPr algn="ctr" defTabSz="914099">
              <a:defRPr/>
            </a:pPr>
            <a:r>
              <a:rPr lang="en-US" sz="1600" dirty="0">
                <a:solidFill>
                  <a:schemeClr val="tx1"/>
                </a:solidFill>
                <a:latin typeface="Segoe" pitchFamily="34" charset="0"/>
              </a:rPr>
              <a:t>Other STI’s </a:t>
            </a:r>
          </a:p>
          <a:p>
            <a:pPr algn="ctr" defTabSz="914099">
              <a:defRPr/>
            </a:pPr>
            <a:r>
              <a:rPr lang="en-US" sz="1600" dirty="0">
                <a:solidFill>
                  <a:schemeClr val="tx1"/>
                </a:solidFill>
                <a:latin typeface="Segoe" pitchFamily="34" charset="0"/>
              </a:rPr>
              <a:t>-&gt;Chlamydia </a:t>
            </a:r>
            <a:r>
              <a:rPr lang="en-US" sz="1600" dirty="0" err="1">
                <a:solidFill>
                  <a:schemeClr val="tx1"/>
                </a:solidFill>
                <a:latin typeface="Segoe" pitchFamily="34" charset="0"/>
              </a:rPr>
              <a:t>Trachomatis</a:t>
            </a:r>
            <a:endParaRPr lang="en-US" sz="1600" dirty="0">
              <a:solidFill>
                <a:schemeClr val="tx1"/>
              </a:solidFill>
              <a:latin typeface="Segoe" pitchFamily="34" charset="0"/>
            </a:endParaRPr>
          </a:p>
          <a:p>
            <a:pPr algn="ctr" defTabSz="914099">
              <a:defRPr/>
            </a:pPr>
            <a:r>
              <a:rPr lang="en-US" sz="1600" dirty="0">
                <a:solidFill>
                  <a:schemeClr val="tx1"/>
                </a:solidFill>
                <a:latin typeface="Segoe" pitchFamily="34" charset="0"/>
              </a:rPr>
              <a:t>-&gt; HSV 2</a:t>
            </a:r>
          </a:p>
        </p:txBody>
      </p:sp>
      <p:sp>
        <p:nvSpPr>
          <p:cNvPr id="12" name="Round Diagonal Corner Rectangle 11"/>
          <p:cNvSpPr/>
          <p:nvPr/>
        </p:nvSpPr>
        <p:spPr bwMode="auto">
          <a:xfrm>
            <a:off x="5562600" y="2743200"/>
            <a:ext cx="3276600" cy="457200"/>
          </a:xfrm>
          <a:prstGeom prst="round2Diag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36" tIns="45718" rIns="91436" bIns="45718" anchor="ctr"/>
          <a:lstStyle/>
          <a:p>
            <a:pPr algn="ctr" defTabSz="914099">
              <a:defRPr/>
            </a:pPr>
            <a:r>
              <a:rPr lang="en-US" sz="1600" dirty="0">
                <a:solidFill>
                  <a:schemeClr val="tx1"/>
                </a:solidFill>
                <a:latin typeface="Segoe" pitchFamily="34" charset="0"/>
              </a:rPr>
              <a:t>Immune Suppression</a:t>
            </a:r>
          </a:p>
        </p:txBody>
      </p:sp>
      <p:sp>
        <p:nvSpPr>
          <p:cNvPr id="13" name="Round Diagonal Corner Rectangle 12"/>
          <p:cNvSpPr/>
          <p:nvPr/>
        </p:nvSpPr>
        <p:spPr bwMode="auto">
          <a:xfrm>
            <a:off x="2743200" y="4953000"/>
            <a:ext cx="4572000" cy="533400"/>
          </a:xfrm>
          <a:prstGeom prst="round2Diag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36" tIns="45718" rIns="91436" bIns="45718" anchor="ctr"/>
          <a:lstStyle/>
          <a:p>
            <a:pPr algn="ctr" defTabSz="914099">
              <a:defRPr/>
            </a:pPr>
            <a:r>
              <a:rPr lang="en-US" sz="1600" dirty="0">
                <a:solidFill>
                  <a:schemeClr val="tx1"/>
                </a:solidFill>
                <a:latin typeface="Segoe" pitchFamily="34" charset="0"/>
              </a:rPr>
              <a:t>Low S/E status ; Diet poor in anti oxidants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7704" name="Picture 8"/>
          <p:cNvPicPr>
            <a:picLocks noChangeAspect="1" noChangeArrowheads="1"/>
          </p:cNvPicPr>
          <p:nvPr/>
        </p:nvPicPr>
        <p:blipFill>
          <a:blip r:embed="rId3" cstate="print"/>
          <a:srcRect/>
          <a:stretch>
            <a:fillRect/>
          </a:stretch>
        </p:blipFill>
        <p:spPr bwMode="auto">
          <a:xfrm>
            <a:off x="0" y="-1588"/>
            <a:ext cx="9145588" cy="6859588"/>
          </a:xfrm>
          <a:prstGeom prst="rect">
            <a:avLst/>
          </a:prstGeom>
          <a:noFill/>
        </p:spPr>
      </p:pic>
      <p:sp>
        <p:nvSpPr>
          <p:cNvPr id="3" name="TextBox 2"/>
          <p:cNvSpPr txBox="1"/>
          <p:nvPr/>
        </p:nvSpPr>
        <p:spPr>
          <a:xfrm>
            <a:off x="285720" y="6215082"/>
            <a:ext cx="3929090" cy="369332"/>
          </a:xfrm>
          <a:prstGeom prst="rect">
            <a:avLst/>
          </a:prstGeom>
          <a:solidFill>
            <a:schemeClr val="accent1">
              <a:lumMod val="40000"/>
              <a:lumOff val="60000"/>
            </a:schemeClr>
          </a:solidFill>
          <a:ln>
            <a:solidFill>
              <a:schemeClr val="bg1">
                <a:lumMod val="75000"/>
              </a:schemeClr>
            </a:solidFill>
          </a:ln>
        </p:spPr>
        <p:txBody>
          <a:bodyPr wrap="square" rtlCol="1">
            <a:spAutoFit/>
          </a:bodyPr>
          <a:lstStyle/>
          <a:p>
            <a:endParaRPr lang="fa-I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fld id="{DF28E954-EEE9-4EE7-AB3B-43FA96AAB461}" type="slidenum">
              <a:rPr lang="en-US"/>
              <a:pPr>
                <a:defRPr/>
              </a:pPr>
              <a:t>23</a:t>
            </a:fld>
            <a:endParaRPr lang="en-US"/>
          </a:p>
        </p:txBody>
      </p:sp>
      <p:sp>
        <p:nvSpPr>
          <p:cNvPr id="22530" name="Rectangle 2"/>
          <p:cNvSpPr>
            <a:spLocks noGrp="1" noChangeArrowheads="1"/>
          </p:cNvSpPr>
          <p:nvPr>
            <p:ph type="title" idx="4294967295"/>
          </p:nvPr>
        </p:nvSpPr>
        <p:spPr>
          <a:xfrm>
            <a:off x="1295400" y="274638"/>
            <a:ext cx="7848600" cy="1143000"/>
          </a:xfrm>
        </p:spPr>
        <p:txBody>
          <a:bodyPr anchorCtr="0"/>
          <a:lstStyle/>
          <a:p>
            <a:pPr eaLnBrk="1" hangingPunct="1">
              <a:defRPr/>
            </a:pPr>
            <a:r>
              <a:rPr lang="en-US" b="0" smtClean="0">
                <a:solidFill>
                  <a:srgbClr val="C00000"/>
                </a:solidFill>
              </a:rPr>
              <a:t>How HPV infection can occur?</a:t>
            </a:r>
          </a:p>
        </p:txBody>
      </p:sp>
      <p:sp>
        <p:nvSpPr>
          <p:cNvPr id="22531" name="Rectangle 3"/>
          <p:cNvSpPr>
            <a:spLocks noGrp="1" noChangeArrowheads="1"/>
          </p:cNvSpPr>
          <p:nvPr>
            <p:ph idx="4294967295"/>
          </p:nvPr>
        </p:nvSpPr>
        <p:spPr>
          <a:xfrm>
            <a:off x="2057400" y="1978025"/>
            <a:ext cx="7086600" cy="4117975"/>
          </a:xfrm>
        </p:spPr>
        <p:txBody>
          <a:bodyPr/>
          <a:lstStyle/>
          <a:p>
            <a:pPr eaLnBrk="1" hangingPunct="1">
              <a:buFont typeface="Wingdings" pitchFamily="2" charset="2"/>
              <a:buChar char="§"/>
              <a:defRPr/>
            </a:pPr>
            <a:r>
              <a:rPr lang="en-US" b="1" smtClean="0">
                <a:solidFill>
                  <a:schemeClr val="accent2"/>
                </a:solidFill>
                <a:effectLst>
                  <a:outerShdw blurRad="38100" dist="38100" dir="2700000" algn="tl">
                    <a:srgbClr val="000000"/>
                  </a:outerShdw>
                </a:effectLst>
              </a:rPr>
              <a:t>Through sexual intercourse</a:t>
            </a:r>
            <a:r>
              <a:rPr lang="en-US" b="1" smtClean="0">
                <a:solidFill>
                  <a:schemeClr val="bg1"/>
                </a:solidFill>
                <a:effectLst>
                  <a:outerShdw blurRad="38100" dist="38100" dir="2700000" algn="tl">
                    <a:srgbClr val="000000"/>
                  </a:outerShdw>
                </a:effectLst>
              </a:rPr>
              <a:t>, </a:t>
            </a:r>
            <a:r>
              <a:rPr lang="en-US" b="1" smtClean="0">
                <a:solidFill>
                  <a:schemeClr val="tx2"/>
                </a:solidFill>
                <a:effectLst>
                  <a:outerShdw blurRad="38100" dist="38100" dir="2700000" algn="tl">
                    <a:srgbClr val="000000"/>
                  </a:outerShdw>
                </a:effectLst>
              </a:rPr>
              <a:t>vertical transmission i.e. mother to child</a:t>
            </a:r>
            <a:r>
              <a:rPr lang="en-US" b="1" smtClean="0">
                <a:solidFill>
                  <a:schemeClr val="bg1"/>
                </a:solidFill>
                <a:effectLst>
                  <a:outerShdw blurRad="38100" dist="38100" dir="2700000" algn="tl">
                    <a:srgbClr val="000000"/>
                  </a:outerShdw>
                </a:effectLst>
              </a:rPr>
              <a:t> </a:t>
            </a:r>
            <a:r>
              <a:rPr lang="en-US" b="1" smtClean="0">
                <a:solidFill>
                  <a:schemeClr val="accent1"/>
                </a:solidFill>
                <a:effectLst>
                  <a:outerShdw blurRad="38100" dist="38100" dir="2700000" algn="tl">
                    <a:srgbClr val="000000"/>
                  </a:outerShdw>
                </a:effectLst>
              </a:rPr>
              <a:t>&amp; fomites.</a:t>
            </a:r>
          </a:p>
          <a:p>
            <a:pPr eaLnBrk="1" hangingPunct="1">
              <a:buFont typeface="Wingdings" pitchFamily="2" charset="2"/>
              <a:buChar char="§"/>
              <a:defRPr/>
            </a:pPr>
            <a:r>
              <a:rPr lang="en-US" b="1" smtClean="0">
                <a:solidFill>
                  <a:schemeClr val="accent2"/>
                </a:solidFill>
                <a:effectLst>
                  <a:outerShdw blurRad="38100" dist="38100" dir="2700000" algn="tl">
                    <a:srgbClr val="000000"/>
                  </a:outerShdw>
                </a:effectLst>
              </a:rPr>
              <a:t>It is found that in</a:t>
            </a:r>
            <a:r>
              <a:rPr lang="en-US" b="1" smtClean="0">
                <a:solidFill>
                  <a:schemeClr val="bg1"/>
                </a:solidFill>
                <a:effectLst>
                  <a:outerShdw blurRad="38100" dist="38100" dir="2700000" algn="tl">
                    <a:srgbClr val="000000"/>
                  </a:outerShdw>
                </a:effectLst>
              </a:rPr>
              <a:t> </a:t>
            </a:r>
            <a:r>
              <a:rPr lang="en-US" b="1" smtClean="0">
                <a:solidFill>
                  <a:srgbClr val="990099"/>
                </a:solidFill>
                <a:effectLst>
                  <a:outerShdw blurRad="38100" dist="38100" dir="2700000" algn="tl">
                    <a:srgbClr val="000000"/>
                  </a:outerShdw>
                </a:effectLst>
              </a:rPr>
              <a:t>every 10 women 8 women might have HPV infection</a:t>
            </a:r>
            <a:r>
              <a:rPr lang="en-US" b="1" smtClean="0">
                <a:solidFill>
                  <a:schemeClr val="bg1"/>
                </a:solidFill>
                <a:effectLst>
                  <a:outerShdw blurRad="38100" dist="38100" dir="2700000" algn="tl">
                    <a:srgbClr val="000000"/>
                  </a:outerShdw>
                </a:effectLst>
              </a:rPr>
              <a:t> </a:t>
            </a:r>
            <a:r>
              <a:rPr lang="en-US" b="1" smtClean="0">
                <a:solidFill>
                  <a:schemeClr val="accent1"/>
                </a:solidFill>
                <a:effectLst>
                  <a:outerShdw blurRad="38100" dist="38100" dir="2700000" algn="tl">
                    <a:srgbClr val="000000"/>
                  </a:outerShdw>
                </a:effectLst>
              </a:rPr>
              <a:t>at</a:t>
            </a:r>
            <a:r>
              <a:rPr lang="en-US" b="1" smtClean="0">
                <a:solidFill>
                  <a:schemeClr val="bg1"/>
                </a:solidFill>
                <a:effectLst>
                  <a:outerShdw blurRad="38100" dist="38100" dir="2700000" algn="tl">
                    <a:srgbClr val="000000"/>
                  </a:outerShdw>
                </a:effectLst>
              </a:rPr>
              <a:t> </a:t>
            </a:r>
            <a:r>
              <a:rPr lang="en-US" b="1" smtClean="0">
                <a:solidFill>
                  <a:schemeClr val="accent2"/>
                </a:solidFill>
                <a:effectLst>
                  <a:outerShdw blurRad="38100" dist="38100" dir="2700000" algn="tl">
                    <a:srgbClr val="000000"/>
                  </a:outerShdw>
                </a:effectLst>
              </a:rPr>
              <a:t>anytime in life.*</a:t>
            </a:r>
          </a:p>
          <a:p>
            <a:pPr eaLnBrk="1" hangingPunct="1">
              <a:buFont typeface="Wingdings" pitchFamily="2" charset="2"/>
              <a:buChar char="§"/>
              <a:defRPr/>
            </a:pPr>
            <a:endParaRPr lang="en-US" b="1" smtClean="0">
              <a:solidFill>
                <a:schemeClr val="bg1"/>
              </a:solidFill>
              <a:effectLst>
                <a:outerShdw blurRad="38100" dist="38100" dir="2700000" algn="tl">
                  <a:srgbClr val="000000"/>
                </a:outerShdw>
              </a:effectLst>
            </a:endParaRPr>
          </a:p>
        </p:txBody>
      </p:sp>
      <p:sp>
        <p:nvSpPr>
          <p:cNvPr id="7" name="Footer Placeholder 4"/>
          <p:cNvSpPr txBox="1">
            <a:spLocks noGrp="1"/>
          </p:cNvSpPr>
          <p:nvPr/>
        </p:nvSpPr>
        <p:spPr>
          <a:xfrm>
            <a:off x="3124200" y="6356350"/>
            <a:ext cx="2895600" cy="365125"/>
          </a:xfrm>
          <a:prstGeom prst="rect">
            <a:avLst/>
          </a:prstGeom>
          <a:noFill/>
        </p:spPr>
        <p:txBody>
          <a:bodyPr anchor="ctr"/>
          <a:lstStyle/>
          <a:p>
            <a:pPr algn="ctr" eaLnBrk="1" fontAlgn="auto" hangingPunct="1">
              <a:spcBef>
                <a:spcPts val="0"/>
              </a:spcBef>
              <a:spcAft>
                <a:spcPts val="0"/>
              </a:spcAft>
              <a:defRPr/>
            </a:pPr>
            <a:r>
              <a:rPr lang="en-US" sz="1200">
                <a:solidFill>
                  <a:schemeClr val="tx1">
                    <a:tint val="75000"/>
                  </a:schemeClr>
                </a:solidFill>
                <a:latin typeface="+mn-lt"/>
                <a:cs typeface="+mn-cs"/>
              </a:rPr>
              <a:t>Educational Program 2009</a:t>
            </a:r>
          </a:p>
        </p:txBody>
      </p:sp>
      <p:sp>
        <p:nvSpPr>
          <p:cNvPr id="8" name="Slide Number Placeholder 5"/>
          <p:cNvSpPr txBox="1">
            <a:spLocks noGrp="1"/>
          </p:cNvSpPr>
          <p:nvPr/>
        </p:nvSpPr>
        <p:spPr>
          <a:xfrm>
            <a:off x="6553200" y="6356350"/>
            <a:ext cx="2133600" cy="365125"/>
          </a:xfrm>
          <a:prstGeom prst="rect">
            <a:avLst/>
          </a:prstGeom>
          <a:noFill/>
        </p:spPr>
        <p:txBody>
          <a:bodyPr anchor="ctr"/>
          <a:lstStyle/>
          <a:p>
            <a:pPr algn="r" eaLnBrk="1" fontAlgn="auto" hangingPunct="1">
              <a:spcBef>
                <a:spcPts val="0"/>
              </a:spcBef>
              <a:spcAft>
                <a:spcPts val="0"/>
              </a:spcAft>
              <a:defRPr/>
            </a:pPr>
            <a:fld id="{F5670091-6D16-49A8-8588-44E24EA6D995}" type="slidenum">
              <a:rPr lang="en-US" sz="1200">
                <a:solidFill>
                  <a:schemeClr val="tx1">
                    <a:tint val="75000"/>
                  </a:schemeClr>
                </a:solidFill>
                <a:latin typeface="+mn-lt"/>
                <a:cs typeface="+mn-cs"/>
              </a:rPr>
              <a:pPr algn="r" eaLnBrk="1" fontAlgn="auto" hangingPunct="1">
                <a:spcBef>
                  <a:spcPts val="0"/>
                </a:spcBef>
                <a:spcAft>
                  <a:spcPts val="0"/>
                </a:spcAft>
                <a:defRPr/>
              </a:pPr>
              <a:t>23</a:t>
            </a:fld>
            <a:endParaRPr lang="en-US" sz="1200">
              <a:solidFill>
                <a:schemeClr val="tx1">
                  <a:tint val="75000"/>
                </a:schemeClr>
              </a:solidFill>
              <a:latin typeface="+mn-lt"/>
              <a:cs typeface="+mn-cs"/>
            </a:endParaRPr>
          </a:p>
        </p:txBody>
      </p:sp>
      <p:sp>
        <p:nvSpPr>
          <p:cNvPr id="20487" name="Text Box 4"/>
          <p:cNvSpPr txBox="1">
            <a:spLocks noChangeArrowheads="1"/>
          </p:cNvSpPr>
          <p:nvPr/>
        </p:nvSpPr>
        <p:spPr bwMode="auto">
          <a:xfrm>
            <a:off x="1295400" y="4876800"/>
            <a:ext cx="6705600" cy="523875"/>
          </a:xfrm>
          <a:prstGeom prst="rect">
            <a:avLst/>
          </a:prstGeom>
          <a:noFill/>
          <a:ln w="9525">
            <a:noFill/>
            <a:miter lim="800000"/>
            <a:headEnd/>
            <a:tailEnd/>
          </a:ln>
        </p:spPr>
        <p:txBody>
          <a:bodyPr>
            <a:spAutoFit/>
          </a:bodyPr>
          <a:lstStyle/>
          <a:p>
            <a:pPr algn="r" eaLnBrk="1" hangingPunct="1"/>
            <a:r>
              <a:rPr lang="en-US" altLang="en-US" sz="1400">
                <a:solidFill>
                  <a:schemeClr val="bg2"/>
                </a:solidFill>
                <a:latin typeface="Calibri" pitchFamily="34" charset="0"/>
              </a:rPr>
              <a:t>*Ref: CDC Factsheet on Genital HPV infection</a:t>
            </a:r>
          </a:p>
          <a:p>
            <a:pPr algn="r" eaLnBrk="1" hangingPunct="1"/>
            <a:r>
              <a:rPr lang="en-US" altLang="en-US" sz="1400">
                <a:solidFill>
                  <a:schemeClr val="bg2"/>
                </a:solidFill>
                <a:latin typeface="Calibri" pitchFamily="34" charset="0"/>
                <a:hlinkClick r:id="rId2"/>
              </a:rPr>
              <a:t>www.cdc.gov/STD/healthcomm/factsheet.html</a:t>
            </a:r>
            <a:endParaRPr lang="en-US" altLang="en-US" sz="1400">
              <a:solidFill>
                <a:schemeClr val="bg2"/>
              </a:solidFill>
              <a:latin typeface="Calibri" pitchFamily="34" charset="0"/>
            </a:endParaRPr>
          </a:p>
        </p:txBody>
      </p:sp>
      <p:pic>
        <p:nvPicPr>
          <p:cNvPr id="20488" name="Picture 5" descr="FAMLS006"/>
          <p:cNvPicPr>
            <a:picLocks noChangeAspect="1" noChangeArrowheads="1"/>
          </p:cNvPicPr>
          <p:nvPr/>
        </p:nvPicPr>
        <p:blipFill>
          <a:blip r:embed="rId3"/>
          <a:srcRect/>
          <a:stretch>
            <a:fillRect/>
          </a:stretch>
        </p:blipFill>
        <p:spPr bwMode="auto">
          <a:xfrm>
            <a:off x="304800" y="3733800"/>
            <a:ext cx="2514600" cy="2590800"/>
          </a:xfrm>
          <a:prstGeom prst="rect">
            <a:avLst/>
          </a:prstGeom>
          <a:noFill/>
          <a:ln w="9525">
            <a:noFill/>
            <a:miter lim="800000"/>
            <a:headEnd/>
            <a:tailEnd/>
          </a:ln>
        </p:spPr>
      </p:pic>
    </p:spTree>
  </p:cSld>
  <p:clrMapOvr>
    <a:masterClrMapping/>
  </p:clrMapOvr>
  <p:transition advClick="0" advTm="5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E943C47D-5F81-4704-A97E-4AEB308F0C20}" type="slidenum">
              <a:rPr lang="en-US"/>
              <a:pPr>
                <a:defRPr/>
              </a:pPr>
              <a:t>24</a:t>
            </a:fld>
            <a:endParaRPr lang="en-US"/>
          </a:p>
        </p:txBody>
      </p:sp>
      <p:sp>
        <p:nvSpPr>
          <p:cNvPr id="23554" name="Rectangle 2"/>
          <p:cNvSpPr>
            <a:spLocks noChangeArrowheads="1"/>
          </p:cNvSpPr>
          <p:nvPr/>
        </p:nvSpPr>
        <p:spPr bwMode="auto">
          <a:xfrm>
            <a:off x="457200" y="152400"/>
            <a:ext cx="8229600" cy="1066800"/>
          </a:xfrm>
          <a:prstGeom prst="rect">
            <a:avLst/>
          </a:prstGeom>
          <a:noFill/>
          <a:ln>
            <a:noFill/>
          </a:ln>
          <a:effectLst/>
          <a:extLst/>
        </p:spPr>
        <p:txBody>
          <a:bodyPr anchor="ctr"/>
          <a:lstStyle/>
          <a:p>
            <a:pPr algn="ctr" eaLnBrk="1" hangingPunct="1">
              <a:defRPr/>
            </a:pPr>
            <a:r>
              <a:rPr lang="en-US" sz="4400">
                <a:solidFill>
                  <a:schemeClr val="accent2"/>
                </a:solidFill>
                <a:effectLst>
                  <a:outerShdw blurRad="38100" dist="38100" dir="2700000" algn="tl">
                    <a:srgbClr val="000000"/>
                  </a:outerShdw>
                </a:effectLst>
                <a:latin typeface="Garamond" pitchFamily="18" charset="0"/>
                <a:cs typeface="Arial" charset="0"/>
              </a:rPr>
              <a:t>Beware of this symptoms</a:t>
            </a:r>
          </a:p>
        </p:txBody>
      </p:sp>
      <p:sp>
        <p:nvSpPr>
          <p:cNvPr id="23555" name="Rectangle 3"/>
          <p:cNvSpPr>
            <a:spLocks noChangeArrowheads="1"/>
          </p:cNvSpPr>
          <p:nvPr/>
        </p:nvSpPr>
        <p:spPr bwMode="auto">
          <a:xfrm>
            <a:off x="-685800" y="1295400"/>
            <a:ext cx="9372600" cy="5562600"/>
          </a:xfrm>
          <a:prstGeom prst="rect">
            <a:avLst/>
          </a:prstGeom>
          <a:noFill/>
          <a:ln>
            <a:noFill/>
          </a:ln>
          <a:effectLst/>
          <a:extLst/>
        </p:spPr>
        <p:txBody>
          <a:bodyPr/>
          <a:lstStyle/>
          <a:p>
            <a:pPr marL="1143000" lvl="2" indent="-228600" eaLnBrk="1" hangingPunct="1">
              <a:lnSpc>
                <a:spcPct val="80000"/>
              </a:lnSpc>
              <a:spcBef>
                <a:spcPct val="20000"/>
              </a:spcBef>
              <a:buClr>
                <a:schemeClr val="tx2"/>
              </a:buClr>
              <a:defRPr/>
            </a:pPr>
            <a:r>
              <a:rPr lang="en-US" sz="3200" b="1">
                <a:solidFill>
                  <a:srgbClr val="9966FF"/>
                </a:solidFill>
                <a:effectLst>
                  <a:outerShdw blurRad="38100" dist="38100" dir="2700000" algn="tl">
                    <a:srgbClr val="000000"/>
                  </a:outerShdw>
                </a:effectLst>
                <a:latin typeface="Garamond" pitchFamily="18" charset="0"/>
                <a:cs typeface="Arial" charset="0"/>
              </a:rPr>
              <a:t>Consult your doctor immediately if you have</a:t>
            </a:r>
          </a:p>
          <a:p>
            <a:pPr marL="1143000" lvl="2" indent="-228600" eaLnBrk="1" hangingPunct="1">
              <a:lnSpc>
                <a:spcPct val="80000"/>
              </a:lnSpc>
              <a:spcBef>
                <a:spcPct val="20000"/>
              </a:spcBef>
              <a:buClr>
                <a:schemeClr val="tx2"/>
              </a:buClr>
              <a:buFontTx/>
              <a:buChar char="•"/>
              <a:defRPr/>
            </a:pPr>
            <a:r>
              <a:rPr lang="en-US" sz="2400" b="1">
                <a:solidFill>
                  <a:srgbClr val="02060A"/>
                </a:solidFill>
                <a:effectLst>
                  <a:outerShdw blurRad="38100" dist="38100" dir="2700000" algn="tl">
                    <a:srgbClr val="FFFFFF"/>
                  </a:outerShdw>
                </a:effectLst>
                <a:latin typeface="Garamond" pitchFamily="18" charset="0"/>
                <a:cs typeface="Arial" charset="0"/>
              </a:rPr>
              <a:t>Continuous vaginal discharge,inspite of treatment </a:t>
            </a:r>
          </a:p>
          <a:p>
            <a:pPr marL="1143000" lvl="2" indent="-228600" eaLnBrk="1" hangingPunct="1">
              <a:lnSpc>
                <a:spcPct val="80000"/>
              </a:lnSpc>
              <a:spcBef>
                <a:spcPct val="20000"/>
              </a:spcBef>
              <a:buClr>
                <a:schemeClr val="tx2"/>
              </a:buClr>
              <a:buFontTx/>
              <a:buChar char="•"/>
              <a:defRPr/>
            </a:pPr>
            <a:r>
              <a:rPr lang="en-US" sz="2400" b="1">
                <a:solidFill>
                  <a:srgbClr val="02060A"/>
                </a:solidFill>
                <a:effectLst>
                  <a:outerShdw blurRad="38100" dist="38100" dir="2700000" algn="tl">
                    <a:srgbClr val="FFFFFF"/>
                  </a:outerShdw>
                </a:effectLst>
                <a:latin typeface="Garamond" pitchFamily="18" charset="0"/>
                <a:cs typeface="Arial" charset="0"/>
              </a:rPr>
              <a:t>Foul smelling, thick discharge,</a:t>
            </a:r>
          </a:p>
          <a:p>
            <a:pPr marL="1143000" lvl="2" indent="-228600" eaLnBrk="1" hangingPunct="1">
              <a:lnSpc>
                <a:spcPct val="80000"/>
              </a:lnSpc>
              <a:spcBef>
                <a:spcPct val="20000"/>
              </a:spcBef>
              <a:buClr>
                <a:schemeClr val="tx2"/>
              </a:buClr>
              <a:buFontTx/>
              <a:buChar char="•"/>
              <a:defRPr/>
            </a:pPr>
            <a:r>
              <a:rPr lang="en-US" sz="2400" b="1">
                <a:solidFill>
                  <a:srgbClr val="02060A"/>
                </a:solidFill>
                <a:effectLst>
                  <a:outerShdw blurRad="38100" dist="38100" dir="2700000" algn="tl">
                    <a:srgbClr val="FFFFFF"/>
                  </a:outerShdw>
                </a:effectLst>
                <a:latin typeface="Garamond" pitchFamily="18" charset="0"/>
                <a:cs typeface="Arial" charset="0"/>
              </a:rPr>
              <a:t>Repeated vaginitis and UTI</a:t>
            </a:r>
          </a:p>
          <a:p>
            <a:pPr marL="1143000" lvl="2" indent="-228600" eaLnBrk="1" hangingPunct="1">
              <a:lnSpc>
                <a:spcPct val="80000"/>
              </a:lnSpc>
              <a:spcBef>
                <a:spcPct val="20000"/>
              </a:spcBef>
              <a:buClr>
                <a:schemeClr val="tx2"/>
              </a:buClr>
              <a:buFontTx/>
              <a:buChar char="•"/>
              <a:defRPr/>
            </a:pPr>
            <a:r>
              <a:rPr lang="en-US" sz="2400" b="1">
                <a:solidFill>
                  <a:srgbClr val="02060A"/>
                </a:solidFill>
                <a:effectLst>
                  <a:outerShdw blurRad="38100" dist="38100" dir="2700000" algn="tl">
                    <a:srgbClr val="FFFFFF"/>
                  </a:outerShdw>
                </a:effectLst>
                <a:latin typeface="Garamond" pitchFamily="18" charset="0"/>
                <a:cs typeface="Arial" charset="0"/>
              </a:rPr>
              <a:t>Post coital bleeding(bleeding after sex)</a:t>
            </a:r>
          </a:p>
          <a:p>
            <a:pPr marL="1143000" lvl="2" indent="-228600" eaLnBrk="1" hangingPunct="1">
              <a:lnSpc>
                <a:spcPct val="80000"/>
              </a:lnSpc>
              <a:spcBef>
                <a:spcPct val="20000"/>
              </a:spcBef>
              <a:buClr>
                <a:schemeClr val="tx2"/>
              </a:buClr>
              <a:buFontTx/>
              <a:buChar char="•"/>
              <a:defRPr/>
            </a:pPr>
            <a:r>
              <a:rPr lang="en-US" sz="2400" b="1">
                <a:solidFill>
                  <a:srgbClr val="02060A"/>
                </a:solidFill>
                <a:effectLst>
                  <a:outerShdw blurRad="38100" dist="38100" dir="2700000" algn="tl">
                    <a:srgbClr val="FFFFFF"/>
                  </a:outerShdw>
                </a:effectLst>
                <a:latin typeface="Garamond" pitchFamily="18" charset="0"/>
                <a:cs typeface="Arial" charset="0"/>
              </a:rPr>
              <a:t>Non healing or recurrent cervical erosion</a:t>
            </a:r>
          </a:p>
          <a:p>
            <a:pPr marL="1143000" lvl="2" indent="-228600" eaLnBrk="1" hangingPunct="1">
              <a:lnSpc>
                <a:spcPct val="80000"/>
              </a:lnSpc>
              <a:spcBef>
                <a:spcPct val="20000"/>
              </a:spcBef>
              <a:buClr>
                <a:schemeClr val="tx2"/>
              </a:buClr>
              <a:buFontTx/>
              <a:buChar char="•"/>
              <a:defRPr/>
            </a:pPr>
            <a:r>
              <a:rPr lang="en-US" sz="2400" b="1">
                <a:solidFill>
                  <a:srgbClr val="02060A"/>
                </a:solidFill>
                <a:effectLst>
                  <a:outerShdw blurRad="38100" dist="38100" dir="2700000" algn="tl">
                    <a:srgbClr val="FFFFFF"/>
                  </a:outerShdw>
                </a:effectLst>
                <a:latin typeface="Garamond" pitchFamily="18" charset="0"/>
                <a:cs typeface="Arial" charset="0"/>
              </a:rPr>
              <a:t>Irregular or intermenstrual bleeding specially in pre menopausal phase</a:t>
            </a:r>
          </a:p>
          <a:p>
            <a:pPr marL="1143000" lvl="2" indent="-228600" eaLnBrk="1" hangingPunct="1">
              <a:lnSpc>
                <a:spcPct val="80000"/>
              </a:lnSpc>
              <a:spcBef>
                <a:spcPct val="20000"/>
              </a:spcBef>
              <a:buClr>
                <a:schemeClr val="tx2"/>
              </a:buClr>
              <a:defRPr/>
            </a:pPr>
            <a:endParaRPr lang="en-US" sz="2400" b="1">
              <a:solidFill>
                <a:srgbClr val="02060A"/>
              </a:solidFill>
              <a:effectLst>
                <a:outerShdw blurRad="38100" dist="38100" dir="2700000" algn="tl">
                  <a:srgbClr val="FFFFFF"/>
                </a:outerShdw>
              </a:effectLst>
              <a:latin typeface="Garamond" pitchFamily="18" charset="0"/>
              <a:cs typeface="Arial" charset="0"/>
            </a:endParaRPr>
          </a:p>
        </p:txBody>
      </p:sp>
      <p:pic>
        <p:nvPicPr>
          <p:cNvPr id="20486" name="Picture 6" descr="BELL"/>
          <p:cNvPicPr>
            <a:picLocks noChangeAspect="1" noChangeArrowheads="1"/>
          </p:cNvPicPr>
          <p:nvPr/>
        </p:nvPicPr>
        <p:blipFill>
          <a:blip r:embed="rId2"/>
          <a:srcRect/>
          <a:stretch>
            <a:fillRect/>
          </a:stretch>
        </p:blipFill>
        <p:spPr bwMode="auto">
          <a:xfrm>
            <a:off x="381000" y="0"/>
            <a:ext cx="884238" cy="1066800"/>
          </a:xfrm>
          <a:prstGeom prst="rect">
            <a:avLst/>
          </a:prstGeom>
          <a:noFill/>
          <a:ln w="9525">
            <a:noFill/>
            <a:miter lim="800000"/>
            <a:headEnd/>
            <a:tailEnd/>
          </a:ln>
        </p:spPr>
      </p:pic>
      <p:pic>
        <p:nvPicPr>
          <p:cNvPr id="23557" name="Picture 5" descr="diagnosistrans"/>
          <p:cNvPicPr>
            <a:picLocks noChangeAspect="1" noChangeArrowheads="1"/>
          </p:cNvPicPr>
          <p:nvPr/>
        </p:nvPicPr>
        <p:blipFill>
          <a:blip r:embed="rId3"/>
          <a:srcRect/>
          <a:stretch>
            <a:fillRect/>
          </a:stretch>
        </p:blipFill>
        <p:spPr bwMode="auto">
          <a:xfrm>
            <a:off x="3714744" y="4572008"/>
            <a:ext cx="2133600" cy="1905000"/>
          </a:xfrm>
          <a:prstGeom prst="rect">
            <a:avLst/>
          </a:prstGeom>
          <a:noFill/>
          <a:ln w="9525">
            <a:noFill/>
            <a:miter lim="800000"/>
            <a:headEnd/>
            <a:tailEnd/>
          </a:ln>
        </p:spPr>
      </p:pic>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p:cTn id="7" dur="500" fill="hold"/>
                                        <p:tgtEl>
                                          <p:spTgt spid="20486"/>
                                        </p:tgtEl>
                                        <p:attrNameLst>
                                          <p:attrName>ppt_w</p:attrName>
                                        </p:attrNameLst>
                                      </p:cBhvr>
                                      <p:tavLst>
                                        <p:tav tm="0">
                                          <p:val>
                                            <p:fltVal val="0"/>
                                          </p:val>
                                        </p:tav>
                                        <p:tav tm="100000">
                                          <p:val>
                                            <p:strVal val="#ppt_w"/>
                                          </p:val>
                                        </p:tav>
                                      </p:tavLst>
                                    </p:anim>
                                    <p:anim calcmode="lin" valueType="num">
                                      <p:cBhvr>
                                        <p:cTn id="8" dur="500" fill="hold"/>
                                        <p:tgtEl>
                                          <p:spTgt spid="20486"/>
                                        </p:tgtEl>
                                        <p:attrNameLst>
                                          <p:attrName>ppt_h</p:attrName>
                                        </p:attrNameLst>
                                      </p:cBhvr>
                                      <p:tavLst>
                                        <p:tav tm="0">
                                          <p:val>
                                            <p:fltVal val="0"/>
                                          </p:val>
                                        </p:tav>
                                        <p:tav tm="100000">
                                          <p:val>
                                            <p:strVal val="#ppt_h"/>
                                          </p:val>
                                        </p:tav>
                                      </p:tavLst>
                                    </p:anim>
                                    <p:animEffect transition="in" filter="fade">
                                      <p:cBhvr>
                                        <p:cTn id="9" dur="500"/>
                                        <p:tgtEl>
                                          <p:spTgt spid="20486"/>
                                        </p:tgtEl>
                                      </p:cBhvr>
                                    </p:animEffect>
                                  </p:childTnLst>
                                </p:cTn>
                              </p:par>
                            </p:childTnLst>
                          </p:cTn>
                        </p:par>
                        <p:par>
                          <p:cTn id="10" fill="hold" nodeType="afterGroup">
                            <p:stCondLst>
                              <p:cond delay="500"/>
                            </p:stCondLst>
                            <p:childTnLst>
                              <p:par>
                                <p:cTn id="11" presetID="5" presetClass="entr" presetSubtype="5" fill="hold" nodeType="afterEffect">
                                  <p:stCondLst>
                                    <p:cond delay="0"/>
                                  </p:stCondLst>
                                  <p:childTnLst>
                                    <p:set>
                                      <p:cBhvr>
                                        <p:cTn id="12" dur="1" fill="hold">
                                          <p:stCondLst>
                                            <p:cond delay="0"/>
                                          </p:stCondLst>
                                        </p:cTn>
                                        <p:tgtEl>
                                          <p:spTgt spid="23557"/>
                                        </p:tgtEl>
                                        <p:attrNameLst>
                                          <p:attrName>style.visibility</p:attrName>
                                        </p:attrNameLst>
                                      </p:cBhvr>
                                      <p:to>
                                        <p:strVal val="visible"/>
                                      </p:to>
                                    </p:set>
                                    <p:animEffect transition="in" filter="checkerboard(down)">
                                      <p:cBhvr>
                                        <p:cTn id="13"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4D471845-5900-48C8-A838-162DC0058343}" type="slidenum">
              <a:rPr lang="en-US"/>
              <a:pPr>
                <a:defRPr/>
              </a:pPr>
              <a:t>25</a:t>
            </a:fld>
            <a:endParaRPr lang="en-US"/>
          </a:p>
        </p:txBody>
      </p:sp>
      <p:sp>
        <p:nvSpPr>
          <p:cNvPr id="5" name="Footer Placeholder 2"/>
          <p:cNvSpPr txBox="1">
            <a:spLocks noGrp="1"/>
          </p:cNvSpPr>
          <p:nvPr/>
        </p:nvSpPr>
        <p:spPr>
          <a:xfrm>
            <a:off x="3124200" y="6356350"/>
            <a:ext cx="2895600" cy="365125"/>
          </a:xfrm>
          <a:prstGeom prst="rect">
            <a:avLst/>
          </a:prstGeom>
          <a:noFill/>
        </p:spPr>
        <p:txBody>
          <a:bodyPr anchor="ctr"/>
          <a:lstStyle/>
          <a:p>
            <a:pPr algn="ctr" eaLnBrk="1" fontAlgn="auto" hangingPunct="1">
              <a:spcBef>
                <a:spcPts val="0"/>
              </a:spcBef>
              <a:spcAft>
                <a:spcPts val="0"/>
              </a:spcAft>
              <a:defRPr/>
            </a:pPr>
            <a:r>
              <a:rPr lang="en-US" sz="1200" dirty="0">
                <a:solidFill>
                  <a:schemeClr val="tx1">
                    <a:tint val="75000"/>
                  </a:schemeClr>
                </a:solidFill>
                <a:latin typeface="+mn-lt"/>
                <a:cs typeface="+mn-cs"/>
              </a:rPr>
              <a:t>Educational Program 2009</a:t>
            </a:r>
          </a:p>
        </p:txBody>
      </p:sp>
      <p:sp>
        <p:nvSpPr>
          <p:cNvPr id="6" name="Slide Number Placeholder 3"/>
          <p:cNvSpPr txBox="1">
            <a:spLocks noGrp="1"/>
          </p:cNvSpPr>
          <p:nvPr/>
        </p:nvSpPr>
        <p:spPr>
          <a:xfrm>
            <a:off x="6553200" y="6356350"/>
            <a:ext cx="2133600" cy="365125"/>
          </a:xfrm>
          <a:prstGeom prst="rect">
            <a:avLst/>
          </a:prstGeom>
          <a:noFill/>
        </p:spPr>
        <p:txBody>
          <a:bodyPr anchor="ctr"/>
          <a:lstStyle/>
          <a:p>
            <a:pPr algn="r" eaLnBrk="1" fontAlgn="auto" hangingPunct="1">
              <a:spcBef>
                <a:spcPts val="0"/>
              </a:spcBef>
              <a:spcAft>
                <a:spcPts val="0"/>
              </a:spcAft>
              <a:defRPr/>
            </a:pPr>
            <a:fld id="{CBE35636-2D6F-494A-8323-117AA1383177}" type="slidenum">
              <a:rPr lang="en-US" sz="1200">
                <a:solidFill>
                  <a:schemeClr val="tx1">
                    <a:tint val="75000"/>
                  </a:schemeClr>
                </a:solidFill>
                <a:latin typeface="+mn-lt"/>
                <a:cs typeface="+mn-cs"/>
              </a:rPr>
              <a:pPr algn="r" eaLnBrk="1" fontAlgn="auto" hangingPunct="1">
                <a:spcBef>
                  <a:spcPts val="0"/>
                </a:spcBef>
                <a:spcAft>
                  <a:spcPts val="0"/>
                </a:spcAft>
                <a:defRPr/>
              </a:pPr>
              <a:t>25</a:t>
            </a:fld>
            <a:endParaRPr lang="en-US" sz="1200" dirty="0">
              <a:solidFill>
                <a:schemeClr val="tx1">
                  <a:tint val="75000"/>
                </a:schemeClr>
              </a:solidFill>
              <a:latin typeface="+mn-lt"/>
              <a:cs typeface="+mn-cs"/>
            </a:endParaRPr>
          </a:p>
        </p:txBody>
      </p:sp>
      <p:sp>
        <p:nvSpPr>
          <p:cNvPr id="23557" name="AutoShape 4"/>
          <p:cNvSpPr>
            <a:spLocks noChangeArrowheads="1"/>
          </p:cNvSpPr>
          <p:nvPr/>
        </p:nvSpPr>
        <p:spPr bwMode="auto">
          <a:xfrm>
            <a:off x="457200" y="685800"/>
            <a:ext cx="6019800" cy="4191000"/>
          </a:xfrm>
          <a:prstGeom prst="cloudCallout">
            <a:avLst>
              <a:gd name="adj1" fmla="val 48458"/>
              <a:gd name="adj2" fmla="val 57468"/>
            </a:avLst>
          </a:prstGeom>
          <a:solidFill>
            <a:srgbClr val="800080"/>
          </a:solidFill>
          <a:ln w="9525">
            <a:solidFill>
              <a:schemeClr val="tx1"/>
            </a:solidFill>
            <a:round/>
            <a:headEnd/>
            <a:tailEnd/>
          </a:ln>
        </p:spPr>
        <p:txBody>
          <a:bodyPr/>
          <a:lstStyle/>
          <a:p>
            <a:pPr algn="ctr" eaLnBrk="1" hangingPunct="1"/>
            <a:r>
              <a:rPr lang="en-US" altLang="en-US" sz="3600" b="1">
                <a:latin typeface="Comic Sans MS" pitchFamily="66" charset="0"/>
              </a:rPr>
              <a:t>   Is it possible to get protection    against       cervical cancer?</a:t>
            </a:r>
          </a:p>
        </p:txBody>
      </p:sp>
      <p:pic>
        <p:nvPicPr>
          <p:cNvPr id="23558" name="Picture 5" descr="BUSIN148"/>
          <p:cNvPicPr>
            <a:picLocks noChangeAspect="1" noChangeArrowheads="1"/>
          </p:cNvPicPr>
          <p:nvPr/>
        </p:nvPicPr>
        <p:blipFill>
          <a:blip r:embed="rId2"/>
          <a:srcRect/>
          <a:stretch>
            <a:fillRect/>
          </a:stretch>
        </p:blipFill>
        <p:spPr bwMode="auto">
          <a:xfrm>
            <a:off x="6248400" y="4648200"/>
            <a:ext cx="2082800" cy="1946275"/>
          </a:xfrm>
          <a:prstGeom prst="rect">
            <a:avLst/>
          </a:prstGeom>
          <a:noFill/>
          <a:ln w="9525">
            <a:noFill/>
            <a:miter lim="800000"/>
            <a:headEnd/>
            <a:tailEnd/>
          </a:ln>
        </p:spPr>
      </p:pic>
    </p:spTree>
  </p:cSld>
  <p:clrMapOvr>
    <a:masterClrMapping/>
  </p:clrMapOvr>
  <p:transition advClick="0" advTm="5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04800" y="228600"/>
          <a:ext cx="84582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1384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447800" y="274638"/>
            <a:ext cx="7239000" cy="1401762"/>
          </a:xfrm>
        </p:spPr>
        <p:txBody>
          <a:bodyPr/>
          <a:lstStyle/>
          <a:p>
            <a:pPr eaLnBrk="1" hangingPunct="1">
              <a:defRPr/>
            </a:pPr>
            <a:r>
              <a:rPr lang="en-US" sz="4000" b="0" smtClean="0">
                <a:solidFill>
                  <a:schemeClr val="accent2"/>
                </a:solidFill>
              </a:rPr>
              <a:t>What is the use of screening program?</a:t>
            </a:r>
          </a:p>
        </p:txBody>
      </p:sp>
      <p:sp>
        <p:nvSpPr>
          <p:cNvPr id="32771" name="Rectangle 3"/>
          <p:cNvSpPr>
            <a:spLocks noGrp="1" noChangeArrowheads="1"/>
          </p:cNvSpPr>
          <p:nvPr>
            <p:ph idx="1"/>
          </p:nvPr>
        </p:nvSpPr>
        <p:spPr/>
        <p:txBody>
          <a:bodyPr/>
          <a:lstStyle/>
          <a:p>
            <a:pPr eaLnBrk="1" hangingPunct="1">
              <a:buFontTx/>
              <a:buNone/>
              <a:defRPr/>
            </a:pPr>
            <a:endParaRPr lang="en-US" sz="3600" b="1" smtClean="0">
              <a:solidFill>
                <a:srgbClr val="02060A"/>
              </a:solidFill>
            </a:endParaRPr>
          </a:p>
          <a:p>
            <a:pPr eaLnBrk="1" hangingPunct="1">
              <a:defRPr/>
            </a:pPr>
            <a:r>
              <a:rPr lang="en-US" sz="3600" b="1" smtClean="0">
                <a:solidFill>
                  <a:srgbClr val="02060A"/>
                </a:solidFill>
              </a:rPr>
              <a:t>Secondary prevention or screening program are helpful in detecting cancer at the early stage hence useful in saving lives.</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a:lstStyle/>
          <a:p>
            <a:pPr>
              <a:defRPr/>
            </a:pPr>
            <a:fld id="{D0D50413-409E-417A-9EF2-130841163084}" type="slidenum">
              <a:rPr lang="en-US"/>
              <a:pPr>
                <a:defRPr/>
              </a:pPr>
              <a:t>27</a:t>
            </a:fld>
            <a:endParaRPr lang="en-US"/>
          </a:p>
        </p:txBody>
      </p:sp>
    </p:spTree>
  </p:cSld>
  <p:clrMapOvr>
    <a:masterClrMapping/>
  </p:clrMapOvr>
  <p:transition advClick="0" advTm="5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6858000"/>
          </a:xfrm>
          <a:solidFill>
            <a:srgbClr val="800000"/>
          </a:solidFill>
        </p:spPr>
        <p:txBody>
          <a:bodyPr/>
          <a:lstStyle/>
          <a:p>
            <a:pPr eaLnBrk="1" hangingPunct="1"/>
            <a:r>
              <a:rPr lang="en-US" sz="6000" smtClean="0">
                <a:solidFill>
                  <a:schemeClr val="bg1"/>
                </a:solidFill>
              </a:rPr>
              <a:t>Screening </a:t>
            </a:r>
            <a:br>
              <a:rPr lang="en-US" sz="6000" smtClean="0">
                <a:solidFill>
                  <a:schemeClr val="bg1"/>
                </a:solidFill>
              </a:rPr>
            </a:br>
            <a:r>
              <a:rPr lang="en-US" sz="6000" smtClean="0">
                <a:solidFill>
                  <a:schemeClr val="bg1"/>
                </a:solidFill>
              </a:rPr>
              <a:t>for </a:t>
            </a:r>
            <a:br>
              <a:rPr lang="en-US" sz="6000" smtClean="0">
                <a:solidFill>
                  <a:schemeClr val="bg1"/>
                </a:solidFill>
              </a:rPr>
            </a:br>
            <a:r>
              <a:rPr lang="en-US" sz="6000" smtClean="0">
                <a:solidFill>
                  <a:schemeClr val="bg1"/>
                </a:solidFill>
              </a:rPr>
              <a:t>cervical cancer </a:t>
            </a:r>
            <a:br>
              <a:rPr lang="en-US" sz="6000" smtClean="0">
                <a:solidFill>
                  <a:schemeClr val="bg1"/>
                </a:solidFill>
              </a:rPr>
            </a:br>
            <a:r>
              <a:rPr lang="en-US" sz="6000" smtClean="0">
                <a:solidFill>
                  <a:schemeClr val="bg1"/>
                </a:solidFill>
              </a:rPr>
              <a:t>and</a:t>
            </a:r>
            <a:br>
              <a:rPr lang="en-US" sz="6000" smtClean="0">
                <a:solidFill>
                  <a:schemeClr val="bg1"/>
                </a:solidFill>
              </a:rPr>
            </a:br>
            <a:r>
              <a:rPr lang="en-US" sz="6000" smtClean="0">
                <a:solidFill>
                  <a:schemeClr val="bg1"/>
                </a:solidFill>
              </a:rPr>
              <a:t>its precursors</a:t>
            </a:r>
          </a:p>
        </p:txBody>
      </p:sp>
      <p:sp>
        <p:nvSpPr>
          <p:cNvPr id="20483" name="Rectangle 3"/>
          <p:cNvSpPr>
            <a:spLocks noGrp="1" noChangeArrowheads="1"/>
          </p:cNvSpPr>
          <p:nvPr>
            <p:ph idx="1"/>
          </p:nvPr>
        </p:nvSpPr>
        <p:spPr/>
        <p:txBody>
          <a:bodyPr/>
          <a:lstStyle/>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1417638"/>
          </a:xfrm>
          <a:solidFill>
            <a:srgbClr val="800000"/>
          </a:solidFill>
          <a:ln>
            <a:solidFill>
              <a:srgbClr val="FF9966"/>
            </a:solidFill>
          </a:ln>
        </p:spPr>
        <p:txBody>
          <a:bodyPr/>
          <a:lstStyle/>
          <a:p>
            <a:pPr eaLnBrk="1" hangingPunct="1"/>
            <a:r>
              <a:rPr lang="en-US" smtClean="0">
                <a:solidFill>
                  <a:schemeClr val="bg1"/>
                </a:solidFill>
              </a:rPr>
              <a:t>Cervical screening tests</a:t>
            </a:r>
          </a:p>
        </p:txBody>
      </p:sp>
      <p:sp>
        <p:nvSpPr>
          <p:cNvPr id="21507" name="Rectangle 3"/>
          <p:cNvSpPr>
            <a:spLocks noGrp="1" noChangeArrowheads="1"/>
          </p:cNvSpPr>
          <p:nvPr>
            <p:ph idx="1"/>
          </p:nvPr>
        </p:nvSpPr>
        <p:spPr>
          <a:xfrm>
            <a:off x="0" y="1428736"/>
            <a:ext cx="9144000" cy="5429264"/>
          </a:xfrm>
          <a:solidFill>
            <a:srgbClr val="000066"/>
          </a:solidFill>
        </p:spPr>
        <p:txBody>
          <a:bodyPr/>
          <a:lstStyle/>
          <a:p>
            <a:pPr algn="l" rtl="0" eaLnBrk="1" hangingPunct="1"/>
            <a:r>
              <a:rPr lang="en-US" sz="4000" dirty="0" smtClean="0">
                <a:solidFill>
                  <a:srgbClr val="FFCC00"/>
                </a:solidFill>
              </a:rPr>
              <a:t>Conventional cervical cytology</a:t>
            </a:r>
          </a:p>
          <a:p>
            <a:pPr algn="l" rtl="0" eaLnBrk="1" hangingPunct="1"/>
            <a:r>
              <a:rPr lang="en-US" sz="4000" dirty="0" smtClean="0">
                <a:solidFill>
                  <a:srgbClr val="FFCC00"/>
                </a:solidFill>
              </a:rPr>
              <a:t>Liquid based cytology (LBC)</a:t>
            </a:r>
          </a:p>
          <a:p>
            <a:pPr algn="l" rtl="0" eaLnBrk="1" hangingPunct="1"/>
            <a:r>
              <a:rPr lang="en-US" sz="4000" dirty="0" smtClean="0">
                <a:solidFill>
                  <a:srgbClr val="FFCC00"/>
                </a:solidFill>
              </a:rPr>
              <a:t>HPV testing</a:t>
            </a:r>
          </a:p>
          <a:p>
            <a:pPr algn="l" rtl="0" eaLnBrk="1" hangingPunct="1"/>
            <a:r>
              <a:rPr lang="en-US" sz="4000" dirty="0" smtClean="0">
                <a:solidFill>
                  <a:srgbClr val="FFCC00"/>
                </a:solidFill>
              </a:rPr>
              <a:t>Visual inspection with 3-5% acetic acid(VIA)</a:t>
            </a:r>
          </a:p>
          <a:p>
            <a:pPr algn="l" rtl="0" eaLnBrk="1" hangingPunct="1"/>
            <a:r>
              <a:rPr lang="en-US" sz="4000" dirty="0" smtClean="0">
                <a:solidFill>
                  <a:srgbClr val="FFCC00"/>
                </a:solidFill>
              </a:rPr>
              <a:t>Visual inspection with </a:t>
            </a:r>
            <a:r>
              <a:rPr lang="en-US" sz="4000" dirty="0" err="1" smtClean="0">
                <a:solidFill>
                  <a:srgbClr val="FFCC00"/>
                </a:solidFill>
              </a:rPr>
              <a:t>Lugol’s</a:t>
            </a:r>
            <a:r>
              <a:rPr lang="en-US" sz="4000" dirty="0" smtClean="0">
                <a:solidFill>
                  <a:srgbClr val="FFCC00"/>
                </a:solidFill>
              </a:rPr>
              <a:t> iodine(VILI)</a:t>
            </a:r>
          </a:p>
          <a:p>
            <a:pPr eaLnBrk="1" hangingPunct="1"/>
            <a:endParaRPr lang="en-US" sz="4000" dirty="0" smtClean="0">
              <a:solidFill>
                <a:srgbClr val="FFCC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2">
              <a:lumMod val="50000"/>
            </a:schemeClr>
          </a:solidFill>
        </p:spPr>
        <p:txBody>
          <a:bodyPr>
            <a:normAutofit/>
          </a:bodyPr>
          <a:lstStyle/>
          <a:p>
            <a:pPr rtl="0"/>
            <a:r>
              <a:rPr lang="en-US" sz="6000" dirty="0" smtClean="0">
                <a:solidFill>
                  <a:schemeClr val="bg1"/>
                </a:solidFill>
              </a:rPr>
              <a:t>Cervical cancer</a:t>
            </a:r>
            <a:endParaRPr lang="en-US" sz="6000" dirty="0">
              <a:solidFill>
                <a:schemeClr val="bg1"/>
              </a:solidFill>
            </a:endParaRPr>
          </a:p>
        </p:txBody>
      </p:sp>
      <p:sp>
        <p:nvSpPr>
          <p:cNvPr id="3" name="Content Placeholder 2"/>
          <p:cNvSpPr>
            <a:spLocks noGrp="1"/>
          </p:cNvSpPr>
          <p:nvPr>
            <p:ph idx="1"/>
          </p:nvPr>
        </p:nvSpPr>
        <p:spPr>
          <a:xfrm>
            <a:off x="0" y="1428736"/>
            <a:ext cx="9144000" cy="5429264"/>
          </a:xfrm>
          <a:solidFill>
            <a:srgbClr val="002060"/>
          </a:solidFill>
        </p:spPr>
        <p:txBody>
          <a:bodyPr>
            <a:noAutofit/>
          </a:bodyPr>
          <a:lstStyle/>
          <a:p>
            <a:pPr algn="l" rtl="0"/>
            <a:r>
              <a:rPr lang="en-US" sz="3600" dirty="0" smtClean="0">
                <a:solidFill>
                  <a:schemeClr val="bg1"/>
                </a:solidFill>
              </a:rPr>
              <a:t>Epidemiologic studies have identified the association of cervical </a:t>
            </a:r>
            <a:r>
              <a:rPr lang="en-US" sz="3600" dirty="0" err="1" smtClean="0">
                <a:solidFill>
                  <a:schemeClr val="bg1"/>
                </a:solidFill>
              </a:rPr>
              <a:t>neoplasia</a:t>
            </a:r>
            <a:r>
              <a:rPr lang="en-US" sz="3600" dirty="0" smtClean="0">
                <a:solidFill>
                  <a:schemeClr val="bg1"/>
                </a:solidFill>
              </a:rPr>
              <a:t> with sexual activity.</a:t>
            </a:r>
          </a:p>
          <a:p>
            <a:pPr algn="l" rtl="0"/>
            <a:r>
              <a:rPr lang="en-US" sz="3600" dirty="0" smtClean="0">
                <a:solidFill>
                  <a:schemeClr val="bg1"/>
                </a:solidFill>
              </a:rPr>
              <a:t>The initial study suggested that this relationship is more than 150 years old.</a:t>
            </a:r>
          </a:p>
          <a:p>
            <a:pPr algn="l" rtl="0"/>
            <a:r>
              <a:rPr lang="en-US" sz="3600" dirty="0" smtClean="0">
                <a:solidFill>
                  <a:schemeClr val="bg1"/>
                </a:solidFill>
              </a:rPr>
              <a:t>The sexually transmitted agent that could be related to the initiation or promotion of cervical </a:t>
            </a:r>
            <a:r>
              <a:rPr lang="en-US" sz="3600" dirty="0" err="1" smtClean="0">
                <a:solidFill>
                  <a:schemeClr val="bg1"/>
                </a:solidFill>
              </a:rPr>
              <a:t>neoplasia</a:t>
            </a:r>
            <a:r>
              <a:rPr lang="en-US" sz="3600" dirty="0" smtClean="0">
                <a:solidFill>
                  <a:schemeClr val="bg1"/>
                </a:solidFill>
              </a:rPr>
              <a:t> has been sought for many years.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dirty="0" smtClean="0">
                <a:solidFill>
                  <a:srgbClr val="FF0000"/>
                </a:solidFill>
              </a:rPr>
              <a:t>Pap Smear</a:t>
            </a:r>
          </a:p>
        </p:txBody>
      </p:sp>
      <p:sp>
        <p:nvSpPr>
          <p:cNvPr id="9219" name="Rectangle 4"/>
          <p:cNvSpPr>
            <a:spLocks noGrp="1" noChangeArrowheads="1"/>
          </p:cNvSpPr>
          <p:nvPr>
            <p:ph idx="1"/>
          </p:nvPr>
        </p:nvSpPr>
        <p:spPr/>
        <p:txBody>
          <a:bodyPr/>
          <a:lstStyle/>
          <a:p>
            <a:pPr algn="l" rtl="0" eaLnBrk="1" hangingPunct="1"/>
            <a:r>
              <a:rPr lang="en-US" b="1" dirty="0" smtClean="0"/>
              <a:t>Single Pap false negative rate is 20%.</a:t>
            </a:r>
          </a:p>
          <a:p>
            <a:pPr algn="l" rtl="0" eaLnBrk="1" hangingPunct="1"/>
            <a:r>
              <a:rPr lang="en-US" b="1" dirty="0" smtClean="0"/>
              <a:t>The latency period from dysplasia to cancer of the cervix is variable.</a:t>
            </a:r>
          </a:p>
          <a:p>
            <a:pPr algn="l" rtl="0" eaLnBrk="1" hangingPunct="1"/>
            <a:r>
              <a:rPr lang="en-US" b="1" dirty="0" smtClean="0"/>
              <a:t>50% of women with cervical cancer have never had a Pap smear.</a:t>
            </a:r>
          </a:p>
          <a:p>
            <a:pPr algn="l" rtl="0" eaLnBrk="1" hangingPunct="1"/>
            <a:r>
              <a:rPr lang="en-US" b="1" dirty="0" smtClean="0"/>
              <a:t>25% of cases and 41% of deaths occur in women 65 years of age or older.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isc_papsmear_l"/>
          <p:cNvPicPr>
            <a:picLocks noChangeAspect="1" noChangeArrowheads="1"/>
          </p:cNvPicPr>
          <p:nvPr/>
        </p:nvPicPr>
        <p:blipFill>
          <a:blip r:embed="rId3"/>
          <a:srcRect/>
          <a:stretch>
            <a:fillRect/>
          </a:stretch>
        </p:blipFill>
        <p:spPr bwMode="auto">
          <a:xfrm>
            <a:off x="0" y="0"/>
            <a:ext cx="9144000" cy="5638800"/>
          </a:xfrm>
          <a:prstGeom prst="rect">
            <a:avLst/>
          </a:prstGeom>
          <a:noFill/>
          <a:ln w="9525">
            <a:noFill/>
            <a:miter lim="800000"/>
            <a:headEnd/>
            <a:tailEnd/>
          </a:ln>
        </p:spPr>
      </p:pic>
      <p:sp>
        <p:nvSpPr>
          <p:cNvPr id="22531" name="Text Box 3"/>
          <p:cNvSpPr txBox="1">
            <a:spLocks noChangeArrowheads="1"/>
          </p:cNvSpPr>
          <p:nvPr/>
        </p:nvSpPr>
        <p:spPr bwMode="auto">
          <a:xfrm>
            <a:off x="0" y="5791200"/>
            <a:ext cx="9144000" cy="946150"/>
          </a:xfrm>
          <a:prstGeom prst="rect">
            <a:avLst/>
          </a:prstGeom>
          <a:noFill/>
          <a:ln w="9525">
            <a:noFill/>
            <a:miter lim="800000"/>
            <a:headEnd/>
            <a:tailEnd/>
          </a:ln>
        </p:spPr>
        <p:txBody>
          <a:bodyPr>
            <a:spAutoFit/>
          </a:bodyPr>
          <a:lstStyle/>
          <a:p>
            <a:pPr algn="ctr">
              <a:spcBef>
                <a:spcPct val="50000"/>
              </a:spcBef>
            </a:pPr>
            <a:r>
              <a:rPr lang="en-US" sz="2800" dirty="0" err="1">
                <a:solidFill>
                  <a:srgbClr val="FF0000"/>
                </a:solidFill>
              </a:rPr>
              <a:t>Cytologic</a:t>
            </a:r>
            <a:r>
              <a:rPr lang="en-US" sz="2800" dirty="0">
                <a:solidFill>
                  <a:srgbClr val="FF0000"/>
                </a:solidFill>
              </a:rPr>
              <a:t> evaluation of cervix was first proposed by </a:t>
            </a:r>
            <a:r>
              <a:rPr lang="en-US" sz="2800" dirty="0" err="1">
                <a:solidFill>
                  <a:srgbClr val="FF0000"/>
                </a:solidFill>
              </a:rPr>
              <a:t>Dr.Papanicolaou</a:t>
            </a:r>
            <a:r>
              <a:rPr lang="en-US" sz="2800" dirty="0">
                <a:solidFill>
                  <a:srgbClr val="FF0000"/>
                </a:solidFill>
              </a:rPr>
              <a:t> in the 1940s.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447800"/>
          </a:xfrm>
          <a:solidFill>
            <a:srgbClr val="800000"/>
          </a:solidFill>
        </p:spPr>
        <p:txBody>
          <a:bodyPr/>
          <a:lstStyle/>
          <a:p>
            <a:pPr eaLnBrk="1" hangingPunct="1"/>
            <a:r>
              <a:rPr lang="en-US" dirty="0" smtClean="0">
                <a:solidFill>
                  <a:schemeClr val="bg1"/>
                </a:solidFill>
              </a:rPr>
              <a:t>Conventional cytology</a:t>
            </a:r>
          </a:p>
        </p:txBody>
      </p:sp>
      <p:sp>
        <p:nvSpPr>
          <p:cNvPr id="24579" name="Rectangle 3"/>
          <p:cNvSpPr>
            <a:spLocks noGrp="1" noChangeArrowheads="1"/>
          </p:cNvSpPr>
          <p:nvPr>
            <p:ph idx="1"/>
          </p:nvPr>
        </p:nvSpPr>
        <p:spPr>
          <a:xfrm>
            <a:off x="0" y="1428736"/>
            <a:ext cx="9144000" cy="5429264"/>
          </a:xfrm>
          <a:solidFill>
            <a:srgbClr val="000066"/>
          </a:solidFill>
        </p:spPr>
        <p:txBody>
          <a:bodyPr/>
          <a:lstStyle/>
          <a:p>
            <a:pPr algn="l" rtl="0" eaLnBrk="1" hangingPunct="1"/>
            <a:r>
              <a:rPr lang="en-US" dirty="0" smtClean="0">
                <a:solidFill>
                  <a:srgbClr val="FFCC00"/>
                </a:solidFill>
              </a:rPr>
              <a:t>Previously ,it had been widely believed that SN of the pap test was in the 80% range.</a:t>
            </a:r>
          </a:p>
          <a:p>
            <a:pPr algn="l" rtl="0" eaLnBrk="1" hangingPunct="1"/>
            <a:r>
              <a:rPr lang="en-US" dirty="0" smtClean="0">
                <a:solidFill>
                  <a:srgbClr val="FFCC00"/>
                </a:solidFill>
              </a:rPr>
              <a:t>In 3 recent reviews of the accuracy of cervical cytology assessment, the SN of pap test in detecting CIN2-3 ranged from 47- 62% and the SP ranged from 60-95%.</a:t>
            </a:r>
          </a:p>
          <a:p>
            <a:pPr algn="l" rtl="0" eaLnBrk="1" hangingPunct="1"/>
            <a:r>
              <a:rPr lang="en-US" dirty="0" smtClean="0">
                <a:solidFill>
                  <a:srgbClr val="FFCC00"/>
                </a:solidFill>
              </a:rPr>
              <a:t>Their SN system is from repeated testing rather than the SN of pap test, per se.</a:t>
            </a:r>
          </a:p>
          <a:p>
            <a:pPr algn="l" rtl="0" eaLnBrk="1" hangingPunct="1"/>
            <a:r>
              <a:rPr lang="en-US" dirty="0" smtClean="0">
                <a:solidFill>
                  <a:srgbClr val="FFCC00"/>
                </a:solidFill>
              </a:rPr>
              <a:t>15-50% false negative rate in detecting HGL &amp; invasive ca.</a:t>
            </a:r>
          </a:p>
          <a:p>
            <a:pPr algn="l" rtl="0" eaLnBrk="1" hangingPunct="1"/>
            <a:endParaRPr lang="en-US" dirty="0" smtClean="0">
              <a:solidFill>
                <a:srgbClr val="FFCC00"/>
              </a:solidFill>
            </a:endParaRPr>
          </a:p>
          <a:p>
            <a:pPr algn="l" rtl="0" eaLnBrk="1" hangingPunct="1"/>
            <a:endParaRPr lang="en-US" dirty="0" smtClean="0">
              <a:solidFill>
                <a:schemeClr val="bg1"/>
              </a:solidFill>
            </a:endParaRPr>
          </a:p>
          <a:p>
            <a:pPr algn="l" rtl="0" eaLnBrk="1" hangingPunct="1"/>
            <a:endParaRPr lang="en-US" sz="3600" dirty="0" smtClean="0">
              <a:solidFill>
                <a:srgbClr val="FFFF00"/>
              </a:solidFill>
            </a:endParaRPr>
          </a:p>
          <a:p>
            <a:pPr algn="l" rtl="0" eaLnBrk="1" hangingPunct="1"/>
            <a:endParaRPr lang="en-US" sz="3600" dirty="0" smtClean="0">
              <a:solidFill>
                <a:srgbClr val="FFFF00"/>
              </a:solidFill>
            </a:endParaRPr>
          </a:p>
          <a:p>
            <a:pPr algn="l" rtl="0" eaLnBrk="1" hangingPunct="1"/>
            <a:endParaRPr lang="en-US" sz="3600" dirty="0" smtClean="0">
              <a:solidFill>
                <a:srgbClr val="FFFF00"/>
              </a:solidFill>
            </a:endParaRPr>
          </a:p>
          <a:p>
            <a:pPr algn="l" rtl="0" eaLnBrk="1" hangingPunct="1"/>
            <a:endParaRPr lang="en-US" sz="3600" dirty="0" smtClean="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417638"/>
          </a:xfrm>
          <a:solidFill>
            <a:srgbClr val="800000"/>
          </a:solidFill>
        </p:spPr>
        <p:txBody>
          <a:bodyPr/>
          <a:lstStyle/>
          <a:p>
            <a:pPr eaLnBrk="1" hangingPunct="1"/>
            <a:r>
              <a:rPr lang="en-US" u="sng" smtClean="0">
                <a:solidFill>
                  <a:schemeClr val="bg1"/>
                </a:solidFill>
              </a:rPr>
              <a:t>Conventional cytology</a:t>
            </a:r>
          </a:p>
        </p:txBody>
      </p:sp>
      <p:sp>
        <p:nvSpPr>
          <p:cNvPr id="25603" name="Rectangle 3"/>
          <p:cNvSpPr>
            <a:spLocks noGrp="1" noChangeArrowheads="1"/>
          </p:cNvSpPr>
          <p:nvPr>
            <p:ph idx="1"/>
          </p:nvPr>
        </p:nvSpPr>
        <p:spPr>
          <a:xfrm>
            <a:off x="0" y="1428736"/>
            <a:ext cx="9144000" cy="5429264"/>
          </a:xfrm>
          <a:solidFill>
            <a:srgbClr val="000066"/>
          </a:solidFill>
        </p:spPr>
        <p:txBody>
          <a:bodyPr/>
          <a:lstStyle/>
          <a:p>
            <a:pPr marL="609600" indent="-609600" algn="l" rtl="0" eaLnBrk="1" hangingPunct="1">
              <a:lnSpc>
                <a:spcPct val="80000"/>
              </a:lnSpc>
            </a:pPr>
            <a:r>
              <a:rPr lang="en-US" sz="2800" dirty="0" smtClean="0">
                <a:solidFill>
                  <a:schemeClr val="bg1"/>
                </a:solidFill>
              </a:rPr>
              <a:t>False negative errors occur in sampling, preparation, and interpretation.</a:t>
            </a:r>
          </a:p>
          <a:p>
            <a:pPr marL="609600" indent="-609600" algn="l" rtl="0" eaLnBrk="1" hangingPunct="1">
              <a:lnSpc>
                <a:spcPct val="80000"/>
              </a:lnSpc>
              <a:buFontTx/>
              <a:buAutoNum type="arabicPeriod"/>
            </a:pPr>
            <a:r>
              <a:rPr lang="en-US" sz="2800" dirty="0" smtClean="0">
                <a:solidFill>
                  <a:schemeClr val="bg1"/>
                </a:solidFill>
              </a:rPr>
              <a:t>Sampling errors occur because a lesion is too small to exfoliate cells or the device used did not pick up the cells and transfer them to the slide.</a:t>
            </a:r>
          </a:p>
          <a:p>
            <a:pPr marL="609600" indent="-609600" algn="l" rtl="0" eaLnBrk="1" hangingPunct="1">
              <a:lnSpc>
                <a:spcPct val="80000"/>
              </a:lnSpc>
              <a:buFontTx/>
              <a:buAutoNum type="arabicPeriod"/>
            </a:pPr>
            <a:r>
              <a:rPr lang="en-US" sz="2800" dirty="0" smtClean="0">
                <a:solidFill>
                  <a:schemeClr val="bg1"/>
                </a:solidFill>
              </a:rPr>
              <a:t>Preparation errors may occur because of Poor fixation, leading to air-drying and an inability to interpret the results.</a:t>
            </a:r>
          </a:p>
          <a:p>
            <a:pPr marL="609600" indent="-609600" algn="l" rtl="0" eaLnBrk="1" hangingPunct="1">
              <a:lnSpc>
                <a:spcPct val="80000"/>
              </a:lnSpc>
              <a:buFontTx/>
              <a:buAutoNum type="arabicPeriod"/>
            </a:pPr>
            <a:r>
              <a:rPr lang="en-US" sz="2800" dirty="0" smtClean="0">
                <a:solidFill>
                  <a:schemeClr val="bg1"/>
                </a:solidFill>
              </a:rPr>
              <a:t>The slide may also be too thick, and leads to poor fixation because the fixative can not penetrate the sample.</a:t>
            </a:r>
          </a:p>
          <a:p>
            <a:pPr marL="609600" indent="-609600" algn="l" rtl="0" eaLnBrk="1" hangingPunct="1">
              <a:lnSpc>
                <a:spcPct val="80000"/>
              </a:lnSpc>
              <a:buFontTx/>
              <a:buAutoNum type="arabicPeriod"/>
            </a:pPr>
            <a:r>
              <a:rPr lang="en-US" sz="2800" dirty="0" smtClean="0">
                <a:solidFill>
                  <a:schemeClr val="bg1"/>
                </a:solidFill>
              </a:rPr>
              <a:t>Interpretive errors occur when the slide contains diagnostic cells that the screening technician did not identify.</a:t>
            </a:r>
          </a:p>
          <a:p>
            <a:pPr marL="609600" indent="-609600" eaLnBrk="1" hangingPunct="1">
              <a:lnSpc>
                <a:spcPct val="80000"/>
              </a:lnSpc>
              <a:buFontTx/>
              <a:buAutoNum type="arabicPeriod"/>
            </a:pPr>
            <a:endParaRPr lang="en-US" sz="2800" dirty="0" smtClean="0">
              <a:solidFill>
                <a:srgbClr val="FFCC00"/>
              </a:solidFill>
            </a:endParaRPr>
          </a:p>
          <a:p>
            <a:pPr marL="609600" indent="-609600" eaLnBrk="1" hangingPunct="1">
              <a:lnSpc>
                <a:spcPct val="80000"/>
              </a:lnSpc>
              <a:buFontTx/>
              <a:buAutoNum type="arabicPeriod"/>
            </a:pPr>
            <a:endParaRPr lang="en-US" sz="2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ap_smear_technique"/>
          <p:cNvPicPr>
            <a:picLocks noChangeAspect="1" noChangeArrowheads="1"/>
          </p:cNvPicPr>
          <p:nvPr/>
        </p:nvPicPr>
        <p:blipFill>
          <a:blip r:embed="rId3">
            <a:lum bright="6000" contrast="12000"/>
          </a:blip>
          <a:srcRect/>
          <a:stretch>
            <a:fillRect/>
          </a:stretch>
        </p:blipFill>
        <p:spPr bwMode="auto">
          <a:xfrm>
            <a:off x="0" y="0"/>
            <a:ext cx="9144000" cy="6858000"/>
          </a:xfrm>
          <a:prstGeom prst="rect">
            <a:avLst/>
          </a:prstGeom>
          <a:noFill/>
          <a:ln w="38100">
            <a:solidFill>
              <a:srgbClr val="000000"/>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6"/>
          <p:cNvPicPr>
            <a:picLocks noChangeAspect="1" noChangeArrowheads="1"/>
          </p:cNvPicPr>
          <p:nvPr/>
        </p:nvPicPr>
        <p:blipFill>
          <a:blip r:embed="rId3"/>
          <a:srcRect/>
          <a:stretch>
            <a:fillRect/>
          </a:stretch>
        </p:blipFill>
        <p:spPr bwMode="auto">
          <a:xfrm>
            <a:off x="0" y="0"/>
            <a:ext cx="8839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apSmear"/>
          <p:cNvPicPr>
            <a:picLocks noChangeAspect="1" noChangeArrowheads="1"/>
          </p:cNvPicPr>
          <p:nvPr/>
        </p:nvPicPr>
        <p:blipFill>
          <a:blip r:embed="rId3"/>
          <a:srcRect/>
          <a:stretch>
            <a:fillRect/>
          </a:stretch>
        </p:blipFill>
        <p:spPr bwMode="auto">
          <a:xfrm>
            <a:off x="990600" y="533400"/>
            <a:ext cx="6934200" cy="5562600"/>
          </a:xfrm>
          <a:prstGeom prst="rect">
            <a:avLst/>
          </a:prstGeom>
          <a:noFill/>
          <a:ln w="57150">
            <a:solidFill>
              <a:srgbClr val="000000"/>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ehrania10"/>
          <p:cNvPicPr>
            <a:picLocks noChangeAspect="1" noChangeArrowheads="1"/>
          </p:cNvPicPr>
          <p:nvPr/>
        </p:nvPicPr>
        <p:blipFill>
          <a:blip r:embed="rId3">
            <a:lum bright="-6000" contrast="12000"/>
          </a:blip>
          <a:srcRect/>
          <a:stretch>
            <a:fillRect/>
          </a:stretch>
        </p:blipFill>
        <p:spPr bwMode="auto">
          <a:xfrm>
            <a:off x="0" y="0"/>
            <a:ext cx="9144000" cy="6858000"/>
          </a:xfrm>
          <a:prstGeom prst="rect">
            <a:avLst/>
          </a:prstGeom>
          <a:noFill/>
          <a:ln w="38100">
            <a:solidFill>
              <a:srgbClr val="000000"/>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2286000"/>
          </a:xfrm>
          <a:solidFill>
            <a:srgbClr val="000066"/>
          </a:solidFill>
        </p:spPr>
        <p:txBody>
          <a:bodyPr/>
          <a:lstStyle/>
          <a:p>
            <a:pPr algn="l" eaLnBrk="1" hangingPunct="1"/>
            <a:r>
              <a:rPr lang="en-US" smtClean="0">
                <a:solidFill>
                  <a:srgbClr val="FFFF00"/>
                </a:solidFill>
              </a:rPr>
              <a:t>The success of screening programs</a:t>
            </a:r>
            <a:br>
              <a:rPr lang="en-US" smtClean="0">
                <a:solidFill>
                  <a:srgbClr val="FFFF00"/>
                </a:solidFill>
              </a:rPr>
            </a:br>
            <a:r>
              <a:rPr lang="en-US" smtClean="0">
                <a:solidFill>
                  <a:srgbClr val="FFFF00"/>
                </a:solidFill>
              </a:rPr>
              <a:t>in developed countries seems to be duo to:</a:t>
            </a:r>
          </a:p>
        </p:txBody>
      </p:sp>
      <p:sp>
        <p:nvSpPr>
          <p:cNvPr id="34819" name="Rectangle 3"/>
          <p:cNvSpPr>
            <a:spLocks noGrp="1" noChangeArrowheads="1"/>
          </p:cNvSpPr>
          <p:nvPr>
            <p:ph idx="1"/>
          </p:nvPr>
        </p:nvSpPr>
        <p:spPr>
          <a:xfrm>
            <a:off x="0" y="2209800"/>
            <a:ext cx="9144000" cy="4648200"/>
          </a:xfrm>
          <a:solidFill>
            <a:srgbClr val="800000"/>
          </a:solidFill>
        </p:spPr>
        <p:txBody>
          <a:bodyPr/>
          <a:lstStyle/>
          <a:p>
            <a:pPr marL="609600" indent="-609600" algn="ctr" rtl="0" eaLnBrk="1" hangingPunct="1">
              <a:buFontTx/>
              <a:buAutoNum type="arabicPeriod"/>
            </a:pPr>
            <a:r>
              <a:rPr lang="en-US" dirty="0" smtClean="0">
                <a:solidFill>
                  <a:schemeClr val="bg1"/>
                </a:solidFill>
              </a:rPr>
              <a:t>Repeated testing at frequent intervals(1-5Y)</a:t>
            </a:r>
          </a:p>
          <a:p>
            <a:pPr marL="609600" indent="-609600" algn="ctr" rtl="0" eaLnBrk="1" hangingPunct="1">
              <a:buFontTx/>
              <a:buAutoNum type="arabicPeriod"/>
            </a:pPr>
            <a:endParaRPr lang="en-US" dirty="0" smtClean="0">
              <a:solidFill>
                <a:schemeClr val="bg1"/>
              </a:solidFill>
            </a:endParaRPr>
          </a:p>
          <a:p>
            <a:pPr marL="609600" indent="-609600" algn="ctr" rtl="0" eaLnBrk="1" hangingPunct="1">
              <a:buFontTx/>
              <a:buAutoNum type="arabicPeriod"/>
            </a:pPr>
            <a:r>
              <a:rPr lang="en-US" dirty="0" smtClean="0">
                <a:solidFill>
                  <a:schemeClr val="bg1"/>
                </a:solidFill>
              </a:rPr>
              <a:t>High population coverage</a:t>
            </a:r>
          </a:p>
          <a:p>
            <a:pPr marL="609600" indent="-609600" algn="ctr" rtl="0" eaLnBrk="1" hangingPunct="1">
              <a:buFontTx/>
              <a:buAutoNum type="arabicPeriod"/>
            </a:pPr>
            <a:endParaRPr lang="en-US" dirty="0" smtClean="0">
              <a:solidFill>
                <a:schemeClr val="bg1"/>
              </a:solidFill>
            </a:endParaRPr>
          </a:p>
          <a:p>
            <a:pPr marL="609600" indent="-609600" algn="ctr" rtl="0" eaLnBrk="1" hangingPunct="1">
              <a:buFontTx/>
              <a:buAutoNum type="arabicPeriod"/>
            </a:pPr>
            <a:r>
              <a:rPr lang="en-US" dirty="0" smtClean="0">
                <a:solidFill>
                  <a:schemeClr val="bg1"/>
                </a:solidFill>
              </a:rPr>
              <a:t>High quality control      </a:t>
            </a:r>
          </a:p>
          <a:p>
            <a:pPr marL="609600" indent="-609600" algn="ctr" rtl="0" eaLnBrk="1" hangingPunct="1">
              <a:buFontTx/>
              <a:buAutoNum type="arabicPeriod"/>
            </a:pPr>
            <a:endParaRPr lang="en-US" dirty="0" smtClean="0">
              <a:solidFill>
                <a:schemeClr val="bg1"/>
              </a:solidFill>
            </a:endParaRPr>
          </a:p>
          <a:p>
            <a:pPr marL="609600" indent="-609600" algn="ctr" rtl="0" eaLnBrk="1" hangingPunct="1">
              <a:buFontTx/>
              <a:buNone/>
            </a:pPr>
            <a:r>
              <a:rPr lang="en-US" dirty="0" smtClean="0">
                <a:solidFill>
                  <a:schemeClr val="bg1"/>
                </a:solidFill>
              </a:rPr>
              <a:t>                                  4. Reliable follow-up</a:t>
            </a:r>
            <a:r>
              <a:rPr lang="en-US" b="1" dirty="0" smtClean="0">
                <a:solidFill>
                  <a:schemeClr val="bg1"/>
                </a:solidFill>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066800"/>
          </a:xfrm>
          <a:solidFill>
            <a:srgbClr val="800000"/>
          </a:solidFill>
        </p:spPr>
        <p:txBody>
          <a:bodyPr/>
          <a:lstStyle/>
          <a:p>
            <a:pPr eaLnBrk="1" hangingPunct="1"/>
            <a:r>
              <a:rPr lang="en-US" u="sng" smtClean="0">
                <a:solidFill>
                  <a:schemeClr val="bg1"/>
                </a:solidFill>
              </a:rPr>
              <a:t>Liquid based cytology</a:t>
            </a:r>
          </a:p>
        </p:txBody>
      </p:sp>
      <p:sp>
        <p:nvSpPr>
          <p:cNvPr id="35843" name="Rectangle 3"/>
          <p:cNvSpPr>
            <a:spLocks noGrp="1" noChangeArrowheads="1"/>
          </p:cNvSpPr>
          <p:nvPr>
            <p:ph idx="1"/>
          </p:nvPr>
        </p:nvSpPr>
        <p:spPr/>
        <p:txBody>
          <a:bodyPr/>
          <a:lstStyle/>
          <a:p>
            <a:pPr marL="609600" indent="-609600" eaLnBrk="1" hangingPunct="1"/>
            <a:r>
              <a:rPr lang="en-US" b="1" smtClean="0">
                <a:solidFill>
                  <a:schemeClr val="bg1"/>
                </a:solidFill>
              </a:rPr>
              <a:t>Advantages:</a:t>
            </a:r>
          </a:p>
        </p:txBody>
      </p:sp>
      <p:sp>
        <p:nvSpPr>
          <p:cNvPr id="35844" name="Rectangle 4"/>
          <p:cNvSpPr>
            <a:spLocks noChangeArrowheads="1"/>
          </p:cNvSpPr>
          <p:nvPr/>
        </p:nvSpPr>
        <p:spPr bwMode="auto">
          <a:xfrm>
            <a:off x="0" y="914400"/>
            <a:ext cx="9144000" cy="5943600"/>
          </a:xfrm>
          <a:prstGeom prst="rect">
            <a:avLst/>
          </a:prstGeom>
          <a:solidFill>
            <a:srgbClr val="000066"/>
          </a:solidFill>
          <a:ln w="9525">
            <a:solidFill>
              <a:schemeClr val="tx1"/>
            </a:solidFill>
            <a:miter lim="800000"/>
            <a:headEnd/>
            <a:tailEnd/>
          </a:ln>
        </p:spPr>
        <p:txBody>
          <a:bodyPr wrap="none" anchor="ctr"/>
          <a:lstStyle/>
          <a:p>
            <a:pPr algn="l" rtl="0"/>
            <a:r>
              <a:rPr lang="en-US" sz="3200" dirty="0">
                <a:solidFill>
                  <a:srgbClr val="FFFF00"/>
                </a:solidFill>
              </a:rPr>
              <a:t>1-completes transfer of </a:t>
            </a:r>
            <a:r>
              <a:rPr lang="en-US" sz="3200" dirty="0" err="1">
                <a:solidFill>
                  <a:srgbClr val="FFFF00"/>
                </a:solidFill>
              </a:rPr>
              <a:t>cx</a:t>
            </a:r>
            <a:r>
              <a:rPr lang="en-US" sz="3200" dirty="0">
                <a:solidFill>
                  <a:srgbClr val="FFFF00"/>
                </a:solidFill>
              </a:rPr>
              <a:t> cells to the slide.</a:t>
            </a:r>
          </a:p>
          <a:p>
            <a:pPr algn="l" rtl="0"/>
            <a:r>
              <a:rPr lang="en-US" sz="3200" dirty="0">
                <a:solidFill>
                  <a:srgbClr val="FFFF00"/>
                </a:solidFill>
              </a:rPr>
              <a:t>2-improves </a:t>
            </a:r>
            <a:r>
              <a:rPr lang="en-US" sz="3200" dirty="0" err="1">
                <a:solidFill>
                  <a:srgbClr val="FFFF00"/>
                </a:solidFill>
              </a:rPr>
              <a:t>readibility</a:t>
            </a:r>
            <a:r>
              <a:rPr lang="en-US" sz="3200" dirty="0">
                <a:solidFill>
                  <a:srgbClr val="FFFF00"/>
                </a:solidFill>
              </a:rPr>
              <a:t> due to the</a:t>
            </a:r>
          </a:p>
          <a:p>
            <a:pPr algn="l" rtl="0"/>
            <a:r>
              <a:rPr lang="en-US" sz="3200" dirty="0">
                <a:solidFill>
                  <a:srgbClr val="FFFF00"/>
                </a:solidFill>
              </a:rPr>
              <a:t> elimination of poor  fixation ,air drying </a:t>
            </a:r>
          </a:p>
          <a:p>
            <a:pPr algn="l" rtl="0"/>
            <a:r>
              <a:rPr lang="en-US" sz="3200" dirty="0">
                <a:solidFill>
                  <a:srgbClr val="FFFF00"/>
                </a:solidFill>
              </a:rPr>
              <a:t>artifact, thickness of cellular  spread,</a:t>
            </a:r>
          </a:p>
          <a:p>
            <a:pPr algn="l" rtl="0"/>
            <a:r>
              <a:rPr lang="en-US" sz="3200" dirty="0">
                <a:solidFill>
                  <a:srgbClr val="FFFF00"/>
                </a:solidFill>
              </a:rPr>
              <a:t>debris from blood &amp; inflammatory cells.</a:t>
            </a:r>
          </a:p>
          <a:p>
            <a:pPr algn="l" rtl="0"/>
            <a:r>
              <a:rPr lang="en-US" sz="3200" dirty="0">
                <a:solidFill>
                  <a:srgbClr val="FFFF00"/>
                </a:solidFill>
              </a:rPr>
              <a:t>3-Reduces the rate of unsatisfactory sample </a:t>
            </a:r>
          </a:p>
          <a:p>
            <a:pPr algn="l" rtl="0"/>
            <a:r>
              <a:rPr lang="en-US" sz="3200" dirty="0">
                <a:solidFill>
                  <a:srgbClr val="FFFF00"/>
                </a:solidFill>
              </a:rPr>
              <a:t>4-more sensitive (80%)</a:t>
            </a:r>
          </a:p>
          <a:p>
            <a:pPr algn="l" rtl="0"/>
            <a:r>
              <a:rPr lang="en-US" sz="3200" dirty="0">
                <a:solidFill>
                  <a:srgbClr val="FFFF00"/>
                </a:solidFill>
              </a:rPr>
              <a:t>5-increases screening interval</a:t>
            </a:r>
          </a:p>
          <a:p>
            <a:pPr algn="l" rtl="0"/>
            <a:r>
              <a:rPr lang="en-US" sz="3200" dirty="0">
                <a:solidFill>
                  <a:srgbClr val="FFFF00"/>
                </a:solidFill>
              </a:rPr>
              <a:t>6-is suitable for additional testing procedures</a:t>
            </a:r>
          </a:p>
          <a:p>
            <a:pPr algn="l" rtl="0"/>
            <a:r>
              <a:rPr lang="en-US" sz="3200" dirty="0">
                <a:solidFill>
                  <a:srgbClr val="FFFF00"/>
                </a:solidFill>
              </a:rPr>
              <a:t>such as HPV testing.(reflex HPV test)</a:t>
            </a:r>
          </a:p>
          <a:p>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71612"/>
          </a:xfrm>
          <a:solidFill>
            <a:schemeClr val="accent2">
              <a:lumMod val="50000"/>
            </a:schemeClr>
          </a:solidFill>
        </p:spPr>
        <p:txBody>
          <a:bodyPr>
            <a:normAutofit/>
          </a:bodyPr>
          <a:lstStyle/>
          <a:p>
            <a:pPr rtl="0"/>
            <a:r>
              <a:rPr lang="en-US" sz="6600" dirty="0" smtClean="0">
                <a:solidFill>
                  <a:schemeClr val="bg1"/>
                </a:solidFill>
              </a:rPr>
              <a:t>Cervical cancer</a:t>
            </a:r>
            <a:endParaRPr lang="en-US" sz="6600" dirty="0">
              <a:solidFill>
                <a:schemeClr val="bg1"/>
              </a:solidFill>
            </a:endParaRPr>
          </a:p>
        </p:txBody>
      </p:sp>
      <p:sp>
        <p:nvSpPr>
          <p:cNvPr id="3" name="Content Placeholder 2"/>
          <p:cNvSpPr>
            <a:spLocks noGrp="1"/>
          </p:cNvSpPr>
          <p:nvPr>
            <p:ph idx="1"/>
          </p:nvPr>
        </p:nvSpPr>
        <p:spPr>
          <a:xfrm>
            <a:off x="0" y="1600200"/>
            <a:ext cx="9144000" cy="5257800"/>
          </a:xfrm>
          <a:solidFill>
            <a:srgbClr val="002060"/>
          </a:solidFill>
        </p:spPr>
        <p:txBody>
          <a:bodyPr>
            <a:normAutofit/>
          </a:bodyPr>
          <a:lstStyle/>
          <a:p>
            <a:pPr algn="l" rtl="0"/>
            <a:r>
              <a:rPr lang="en-US" dirty="0" smtClean="0">
                <a:solidFill>
                  <a:schemeClr val="bg1"/>
                </a:solidFill>
              </a:rPr>
              <a:t>Since the mid-1970s, there has been an explosion of information concerning HPV.</a:t>
            </a:r>
          </a:p>
          <a:p>
            <a:pPr algn="l" rtl="0"/>
            <a:r>
              <a:rPr lang="en-US" dirty="0" smtClean="0">
                <a:solidFill>
                  <a:schemeClr val="bg1"/>
                </a:solidFill>
              </a:rPr>
              <a:t>In the mid-1970s :  Dr.  </a:t>
            </a:r>
            <a:r>
              <a:rPr lang="en-US" dirty="0" err="1" smtClean="0">
                <a:solidFill>
                  <a:schemeClr val="bg1"/>
                </a:solidFill>
              </a:rPr>
              <a:t>Hauzen</a:t>
            </a:r>
            <a:r>
              <a:rPr lang="en-US" dirty="0" smtClean="0">
                <a:solidFill>
                  <a:schemeClr val="bg1"/>
                </a:solidFill>
              </a:rPr>
              <a:t> suggested that HPV  is a likely candidate as a sexually transmitted agent may result in genital tract </a:t>
            </a:r>
            <a:r>
              <a:rPr lang="en-US" dirty="0" err="1" smtClean="0">
                <a:solidFill>
                  <a:schemeClr val="bg1"/>
                </a:solidFill>
              </a:rPr>
              <a:t>neoplasia</a:t>
            </a:r>
            <a:r>
              <a:rPr lang="en-US" dirty="0" smtClean="0">
                <a:solidFill>
                  <a:schemeClr val="bg1"/>
                </a:solidFill>
              </a:rPr>
              <a:t>.</a:t>
            </a:r>
          </a:p>
          <a:p>
            <a:pPr algn="l" rtl="0"/>
            <a:r>
              <a:rPr lang="en-US" dirty="0" smtClean="0">
                <a:solidFill>
                  <a:schemeClr val="bg1"/>
                </a:solidFill>
              </a:rPr>
              <a:t>The development of </a:t>
            </a:r>
            <a:r>
              <a:rPr lang="en-US" dirty="0" err="1" smtClean="0">
                <a:solidFill>
                  <a:schemeClr val="bg1"/>
                </a:solidFill>
              </a:rPr>
              <a:t>immunoperoxidase</a:t>
            </a:r>
            <a:r>
              <a:rPr lang="en-US" dirty="0" smtClean="0">
                <a:solidFill>
                  <a:schemeClr val="bg1"/>
                </a:solidFill>
              </a:rPr>
              <a:t> techniques that can identify the HPV, confirmed these original observations.</a:t>
            </a:r>
          </a:p>
          <a:p>
            <a:pPr algn="l" rtl="0"/>
            <a:r>
              <a:rPr lang="en-US" dirty="0" smtClean="0">
                <a:solidFill>
                  <a:schemeClr val="bg1"/>
                </a:solidFill>
              </a:rPr>
              <a:t>Subsequently, HPV has been isolated from genital lesions ; with the use of hybridization techniques, then HPV DNA can be typed.</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1417638"/>
          </a:xfrm>
          <a:solidFill>
            <a:srgbClr val="800000"/>
          </a:solidFill>
        </p:spPr>
        <p:txBody>
          <a:bodyPr/>
          <a:lstStyle/>
          <a:p>
            <a:pPr eaLnBrk="1" hangingPunct="1"/>
            <a:r>
              <a:rPr lang="en-US" dirty="0" smtClean="0">
                <a:solidFill>
                  <a:schemeClr val="bg1"/>
                </a:solidFill>
              </a:rPr>
              <a:t>Liquid based cytology</a:t>
            </a:r>
          </a:p>
        </p:txBody>
      </p:sp>
      <p:sp>
        <p:nvSpPr>
          <p:cNvPr id="36867" name="Rectangle 3"/>
          <p:cNvSpPr>
            <a:spLocks noGrp="1" noChangeArrowheads="1"/>
          </p:cNvSpPr>
          <p:nvPr>
            <p:ph idx="1"/>
          </p:nvPr>
        </p:nvSpPr>
        <p:spPr>
          <a:xfrm>
            <a:off x="0" y="1447800"/>
            <a:ext cx="9144000" cy="3581400"/>
          </a:xfrm>
          <a:solidFill>
            <a:srgbClr val="000066"/>
          </a:solidFill>
        </p:spPr>
        <p:txBody>
          <a:bodyPr/>
          <a:lstStyle/>
          <a:p>
            <a:pPr algn="l" rtl="0" eaLnBrk="1" hangingPunct="1"/>
            <a:r>
              <a:rPr lang="en-US" dirty="0" smtClean="0">
                <a:solidFill>
                  <a:schemeClr val="bg1"/>
                </a:solidFill>
              </a:rPr>
              <a:t>Disadvantages:1-less specificity                        </a:t>
            </a:r>
          </a:p>
          <a:p>
            <a:pPr algn="l" rtl="0" eaLnBrk="1" hangingPunct="1">
              <a:buFontTx/>
              <a:buNone/>
            </a:pPr>
            <a:r>
              <a:rPr lang="en-US" dirty="0" smtClean="0">
                <a:solidFill>
                  <a:schemeClr val="bg1"/>
                </a:solidFill>
              </a:rPr>
              <a:t>                              2-more expensive</a:t>
            </a:r>
          </a:p>
          <a:p>
            <a:pPr algn="l" rtl="0" eaLnBrk="1" hangingPunct="1">
              <a:buFontTx/>
              <a:buNone/>
            </a:pPr>
            <a:r>
              <a:rPr lang="en-US" dirty="0" smtClean="0">
                <a:solidFill>
                  <a:schemeClr val="bg1"/>
                </a:solidFill>
              </a:rPr>
              <a:t>                              3-requires additional    </a:t>
            </a:r>
          </a:p>
          <a:p>
            <a:pPr algn="l" rtl="0" eaLnBrk="1" hangingPunct="1">
              <a:buFontTx/>
              <a:buNone/>
            </a:pPr>
            <a:r>
              <a:rPr lang="en-US" dirty="0" smtClean="0">
                <a:solidFill>
                  <a:schemeClr val="bg1"/>
                </a:solidFill>
              </a:rPr>
              <a:t>                                 instrumentation</a:t>
            </a:r>
          </a:p>
          <a:p>
            <a:pPr algn="l" rtl="0" eaLnBrk="1" hangingPunct="1">
              <a:buFontTx/>
              <a:buNone/>
            </a:pPr>
            <a:r>
              <a:rPr lang="en-US" dirty="0" smtClean="0">
                <a:solidFill>
                  <a:schemeClr val="bg1"/>
                </a:solidFill>
              </a:rPr>
              <a:t>                             4-increased </a:t>
            </a:r>
            <a:r>
              <a:rPr lang="en-US" dirty="0" err="1" smtClean="0">
                <a:solidFill>
                  <a:schemeClr val="bg1"/>
                </a:solidFill>
              </a:rPr>
              <a:t>colposcopic</a:t>
            </a:r>
            <a:r>
              <a:rPr lang="en-US" dirty="0" smtClean="0">
                <a:solidFill>
                  <a:schemeClr val="bg1"/>
                </a:solidFill>
              </a:rPr>
              <a:t> refer</a:t>
            </a:r>
          </a:p>
          <a:p>
            <a:pPr algn="l" rtl="0" eaLnBrk="1" hangingPunct="1">
              <a:buFontTx/>
              <a:buNone/>
            </a:pPr>
            <a:r>
              <a:rPr lang="en-US" dirty="0" smtClean="0">
                <a:solidFill>
                  <a:schemeClr val="bg1"/>
                </a:solidFill>
              </a:rPr>
              <a:t>                                </a:t>
            </a:r>
          </a:p>
        </p:txBody>
      </p:sp>
      <p:sp>
        <p:nvSpPr>
          <p:cNvPr id="36868" name="Rectangle 4"/>
          <p:cNvSpPr>
            <a:spLocks noChangeArrowheads="1"/>
          </p:cNvSpPr>
          <p:nvPr/>
        </p:nvSpPr>
        <p:spPr bwMode="auto">
          <a:xfrm>
            <a:off x="0" y="5105400"/>
            <a:ext cx="9144000" cy="1752600"/>
          </a:xfrm>
          <a:prstGeom prst="rect">
            <a:avLst/>
          </a:prstGeom>
          <a:solidFill>
            <a:srgbClr val="800000"/>
          </a:solidFill>
          <a:ln w="76200">
            <a:solidFill>
              <a:srgbClr val="FF0000"/>
            </a:solidFill>
            <a:miter lim="800000"/>
            <a:headEnd/>
            <a:tailEnd/>
          </a:ln>
        </p:spPr>
        <p:txBody>
          <a:bodyPr wrap="none" anchor="ctr"/>
          <a:lstStyle/>
          <a:p>
            <a:pPr algn="l" rtl="0"/>
            <a:r>
              <a:rPr lang="en-US" sz="3200" dirty="0">
                <a:solidFill>
                  <a:schemeClr val="bg1"/>
                </a:solidFill>
              </a:rPr>
              <a:t>The impact of LBC on ca. incidence &amp; mortality</a:t>
            </a:r>
          </a:p>
          <a:p>
            <a:pPr algn="l" rtl="0"/>
            <a:r>
              <a:rPr lang="en-US" sz="3200" dirty="0">
                <a:solidFill>
                  <a:schemeClr val="bg1"/>
                </a:solidFill>
              </a:rPr>
              <a:t> remains to be </a:t>
            </a:r>
            <a:r>
              <a:rPr lang="en-US" sz="3200" dirty="0" err="1">
                <a:solidFill>
                  <a:schemeClr val="bg1"/>
                </a:solidFill>
              </a:rPr>
              <a:t>established,as</a:t>
            </a:r>
            <a:r>
              <a:rPr lang="en-US" sz="3200" dirty="0">
                <a:solidFill>
                  <a:schemeClr val="bg1"/>
                </a:solidFill>
              </a:rPr>
              <a:t> does  its</a:t>
            </a:r>
          </a:p>
          <a:p>
            <a:pPr algn="l" rtl="0"/>
            <a:r>
              <a:rPr lang="en-US" sz="3200" dirty="0">
                <a:solidFill>
                  <a:schemeClr val="bg1"/>
                </a:solidFill>
              </a:rPr>
              <a:t>cost-effectiveness.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fa-IR" smtClean="0"/>
          </a:p>
        </p:txBody>
      </p:sp>
      <p:sp>
        <p:nvSpPr>
          <p:cNvPr id="37891" name="Rectangle 3"/>
          <p:cNvSpPr>
            <a:spLocks noGrp="1" noChangeArrowheads="1"/>
          </p:cNvSpPr>
          <p:nvPr>
            <p:ph idx="1"/>
          </p:nvPr>
        </p:nvSpPr>
        <p:spPr/>
        <p:txBody>
          <a:bodyPr/>
          <a:lstStyle/>
          <a:p>
            <a:pPr eaLnBrk="1" hangingPunct="1"/>
            <a:endParaRPr lang="fa-IR" smtClean="0"/>
          </a:p>
        </p:txBody>
      </p:sp>
      <p:pic>
        <p:nvPicPr>
          <p:cNvPr id="37892" name="Picture 4" descr="LBC"/>
          <p:cNvPicPr>
            <a:picLocks noChangeAspect="1" noChangeArrowheads="1"/>
          </p:cNvPicPr>
          <p:nvPr/>
        </p:nvPicPr>
        <p:blipFill>
          <a:blip r:embed="rId3"/>
          <a:srcRect/>
          <a:stretch>
            <a:fillRect/>
          </a:stretch>
        </p:blipFill>
        <p:spPr bwMode="auto">
          <a:xfrm>
            <a:off x="1285852" y="1357298"/>
            <a:ext cx="7162800" cy="48053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fa-IR" smtClean="0"/>
          </a:p>
        </p:txBody>
      </p:sp>
      <p:sp>
        <p:nvSpPr>
          <p:cNvPr id="38915" name="Rectangle 3"/>
          <p:cNvSpPr>
            <a:spLocks noGrp="1" noChangeArrowheads="1"/>
          </p:cNvSpPr>
          <p:nvPr>
            <p:ph idx="1"/>
          </p:nvPr>
        </p:nvSpPr>
        <p:spPr/>
        <p:txBody>
          <a:bodyPr/>
          <a:lstStyle/>
          <a:p>
            <a:pPr eaLnBrk="1" hangingPunct="1"/>
            <a:endParaRPr lang="fa-IR" smtClean="0"/>
          </a:p>
        </p:txBody>
      </p:sp>
      <p:pic>
        <p:nvPicPr>
          <p:cNvPr id="38916" name="Picture 4" descr="-vial -lbc"/>
          <p:cNvPicPr>
            <a:picLocks noChangeAspect="1" noChangeArrowheads="1"/>
          </p:cNvPicPr>
          <p:nvPr/>
        </p:nvPicPr>
        <p:blipFill>
          <a:blip r:embed="rId3"/>
          <a:srcRect/>
          <a:stretch>
            <a:fillRect/>
          </a:stretch>
        </p:blipFill>
        <p:spPr bwMode="auto">
          <a:xfrm>
            <a:off x="1219200" y="381000"/>
            <a:ext cx="71628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4900" y="0"/>
            <a:ext cx="4381500" cy="6477000"/>
          </a:xfrm>
          <a:prstGeom prst="rect">
            <a:avLst/>
          </a:prstGeom>
        </p:spPr>
      </p:pic>
    </p:spTree>
    <p:extLst>
      <p:ext uri="{BB962C8B-B14F-4D97-AF65-F5344CB8AC3E}">
        <p14:creationId xmlns:p14="http://schemas.microsoft.com/office/powerpoint/2010/main" val="4046445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1417638"/>
          </a:xfrm>
          <a:solidFill>
            <a:srgbClr val="800000"/>
          </a:solidFill>
        </p:spPr>
        <p:txBody>
          <a:bodyPr/>
          <a:lstStyle/>
          <a:p>
            <a:pPr eaLnBrk="1" hangingPunct="1"/>
            <a:r>
              <a:rPr lang="en-US" u="sng" smtClean="0">
                <a:solidFill>
                  <a:schemeClr val="bg1"/>
                </a:solidFill>
              </a:rPr>
              <a:t>HPV – DNA testing</a:t>
            </a:r>
          </a:p>
        </p:txBody>
      </p:sp>
      <p:sp>
        <p:nvSpPr>
          <p:cNvPr id="44035" name="Rectangle 3"/>
          <p:cNvSpPr>
            <a:spLocks noGrp="1" noChangeArrowheads="1"/>
          </p:cNvSpPr>
          <p:nvPr>
            <p:ph idx="1"/>
          </p:nvPr>
        </p:nvSpPr>
        <p:spPr>
          <a:xfrm>
            <a:off x="0" y="1447800"/>
            <a:ext cx="9144000" cy="5410200"/>
          </a:xfrm>
          <a:solidFill>
            <a:srgbClr val="000066"/>
          </a:solidFill>
        </p:spPr>
        <p:txBody>
          <a:bodyPr/>
          <a:lstStyle/>
          <a:p>
            <a:pPr algn="l" rtl="0" eaLnBrk="1" hangingPunct="1">
              <a:buFontTx/>
              <a:buNone/>
            </a:pPr>
            <a:r>
              <a:rPr lang="en-US" dirty="0" smtClean="0">
                <a:solidFill>
                  <a:schemeClr val="bg1"/>
                </a:solidFill>
              </a:rPr>
              <a:t>  </a:t>
            </a:r>
            <a:r>
              <a:rPr lang="en-US" sz="3600" dirty="0" smtClean="0">
                <a:solidFill>
                  <a:schemeClr val="bg1"/>
                </a:solidFill>
              </a:rPr>
              <a:t>Advantages:</a:t>
            </a:r>
          </a:p>
          <a:p>
            <a:pPr algn="l" rtl="0" eaLnBrk="1" hangingPunct="1"/>
            <a:r>
              <a:rPr lang="en-US" sz="3600" dirty="0" smtClean="0">
                <a:solidFill>
                  <a:schemeClr val="bg1"/>
                </a:solidFill>
              </a:rPr>
              <a:t>Higher SN</a:t>
            </a:r>
          </a:p>
          <a:p>
            <a:pPr algn="l" rtl="0" eaLnBrk="1" hangingPunct="1"/>
            <a:r>
              <a:rPr lang="en-US" sz="3600" dirty="0" smtClean="0">
                <a:solidFill>
                  <a:schemeClr val="bg1"/>
                </a:solidFill>
              </a:rPr>
              <a:t>identifies the women with concurrent cervical disease and at risk for developing </a:t>
            </a:r>
            <a:r>
              <a:rPr lang="en-US" sz="3600" dirty="0" err="1" smtClean="0">
                <a:solidFill>
                  <a:schemeClr val="bg1"/>
                </a:solidFill>
              </a:rPr>
              <a:t>neoplasia</a:t>
            </a:r>
            <a:r>
              <a:rPr lang="en-US" sz="3600" dirty="0" smtClean="0">
                <a:solidFill>
                  <a:schemeClr val="bg1"/>
                </a:solidFill>
              </a:rPr>
              <a:t> within the next 3-10 years.</a:t>
            </a:r>
          </a:p>
          <a:p>
            <a:pPr algn="l" rtl="0" eaLnBrk="1" hangingPunct="1"/>
            <a:r>
              <a:rPr lang="en-US" sz="3600" dirty="0" smtClean="0">
                <a:solidFill>
                  <a:schemeClr val="bg1"/>
                </a:solidFill>
              </a:rPr>
              <a:t>Is objective and built in quality control.</a:t>
            </a:r>
          </a:p>
          <a:p>
            <a:pPr eaLnBrk="1" hangingPunct="1">
              <a:buFontTx/>
              <a:buNone/>
            </a:pPr>
            <a:r>
              <a:rPr lang="en-US" dirty="0" smtClean="0">
                <a:solidFill>
                  <a:schemeClr val="bg1"/>
                </a:solidFill>
              </a:rPr>
              <a:t>                          </a:t>
            </a:r>
          </a:p>
          <a:p>
            <a:pPr eaLnBrk="1" hangingPunct="1">
              <a:buFontTx/>
              <a:buNone/>
            </a:pPr>
            <a:r>
              <a:rPr lang="en-US" dirty="0" smtClean="0">
                <a:solidFill>
                  <a:schemeClr val="bg1"/>
                </a:solidFill>
              </a:rPr>
              <a:t>                         </a:t>
            </a:r>
          </a:p>
          <a:p>
            <a:pPr eaLnBrk="1" hangingPunct="1"/>
            <a:endParaRPr lang="en-US" dirty="0" smtClean="0">
              <a:solidFill>
                <a:schemeClr val="bg1"/>
              </a:solidFill>
            </a:endParaRPr>
          </a:p>
          <a:p>
            <a:pPr eaLnBrk="1" hangingPunct="1">
              <a:buFontTx/>
              <a:buNone/>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1009650"/>
          <a:ext cx="8458199" cy="4475987"/>
        </p:xfrm>
        <a:graphic>
          <a:graphicData uri="http://schemas.openxmlformats.org/drawingml/2006/table">
            <a:tbl>
              <a:tblPr>
                <a:tableStyleId>{0505E3EF-67EA-436B-97B2-0124C06EBD24}</a:tableStyleId>
              </a:tblPr>
              <a:tblGrid>
                <a:gridCol w="10668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4267199">
                  <a:extLst>
                    <a:ext uri="{9D8B030D-6E8A-4147-A177-3AD203B41FA5}">
                      <a16:colId xmlns:a16="http://schemas.microsoft.com/office/drawing/2014/main" val="20002"/>
                    </a:ext>
                  </a:extLst>
                </a:gridCol>
              </a:tblGrid>
              <a:tr h="327071">
                <a:tc>
                  <a:txBody>
                    <a:bodyPr/>
                    <a:lstStyle/>
                    <a:p>
                      <a:pPr marL="0" marR="0" algn="ctr">
                        <a:lnSpc>
                          <a:spcPct val="115000"/>
                        </a:lnSpc>
                        <a:spcBef>
                          <a:spcPts val="0"/>
                        </a:spcBef>
                        <a:spcAft>
                          <a:spcPts val="1000"/>
                        </a:spcAft>
                      </a:pPr>
                      <a:r>
                        <a:rPr lang="en-IN" sz="1600" b="1" dirty="0" smtClean="0"/>
                        <a:t>Population</a:t>
                      </a:r>
                      <a:endParaRPr lang="en-US" sz="1600" b="1" dirty="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algn="ctr">
                        <a:lnSpc>
                          <a:spcPct val="115000"/>
                        </a:lnSpc>
                        <a:spcBef>
                          <a:spcPts val="0"/>
                        </a:spcBef>
                        <a:spcAft>
                          <a:spcPts val="1000"/>
                        </a:spcAft>
                      </a:pPr>
                      <a:r>
                        <a:rPr lang="en-IN" sz="1600" b="1" dirty="0"/>
                        <a:t>USPSTF</a:t>
                      </a:r>
                      <a:r>
                        <a:rPr lang="en-IN" sz="1600" b="1" baseline="30000" dirty="0"/>
                        <a:t> </a:t>
                      </a:r>
                      <a:endParaRPr lang="en-US" sz="1600" b="1" dirty="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algn="ctr">
                        <a:lnSpc>
                          <a:spcPct val="115000"/>
                        </a:lnSpc>
                        <a:spcBef>
                          <a:spcPts val="0"/>
                        </a:spcBef>
                        <a:spcAft>
                          <a:spcPts val="1000"/>
                        </a:spcAft>
                      </a:pPr>
                      <a:r>
                        <a:rPr lang="en-IN" sz="1600" b="1" dirty="0" smtClean="0"/>
                        <a:t>ACS/ASCCP/ASCP</a:t>
                      </a:r>
                      <a:endParaRPr lang="en-US" sz="1600" b="1" dirty="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0"/>
                  </a:ext>
                </a:extLst>
              </a:tr>
              <a:tr h="902720">
                <a:tc>
                  <a:txBody>
                    <a:bodyPr/>
                    <a:lstStyle/>
                    <a:p>
                      <a:pPr marL="0" marR="0" algn="ctr">
                        <a:lnSpc>
                          <a:spcPct val="115000"/>
                        </a:lnSpc>
                        <a:spcBef>
                          <a:spcPts val="0"/>
                        </a:spcBef>
                        <a:spcAft>
                          <a:spcPts val="1000"/>
                        </a:spcAft>
                      </a:pPr>
                      <a:r>
                        <a:rPr lang="en-IN" sz="1600" dirty="0"/>
                        <a:t>Younger than 21 </a:t>
                      </a:r>
                      <a:r>
                        <a:rPr lang="en-IN" sz="1600" dirty="0" smtClean="0"/>
                        <a:t>years</a:t>
                      </a:r>
                      <a:endParaRPr lang="en-US" sz="1600" dirty="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IN" sz="1600" dirty="0"/>
                        <a:t>Recommends against screening. </a:t>
                      </a:r>
                      <a:endParaRPr lang="en-US" sz="1600" dirty="0"/>
                    </a:p>
                    <a:p>
                      <a:pPr marL="0" marR="0" algn="ctr">
                        <a:lnSpc>
                          <a:spcPct val="115000"/>
                        </a:lnSpc>
                        <a:spcBef>
                          <a:spcPts val="0"/>
                        </a:spcBef>
                        <a:spcAft>
                          <a:spcPts val="1000"/>
                        </a:spcAft>
                      </a:pPr>
                      <a:r>
                        <a:rPr lang="en-IN" sz="1600" dirty="0"/>
                        <a:t>Grade: D recommendation</a:t>
                      </a:r>
                      <a:r>
                        <a:rPr lang="en-IN" sz="1600" dirty="0" smtClean="0"/>
                        <a:t>.</a:t>
                      </a:r>
                      <a:endParaRPr lang="en-US" sz="1600" dirty="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IN" sz="1600" dirty="0"/>
                        <a:t>Women should not be screened regardless of the age of sexual initiation or other risk factors.</a:t>
                      </a:r>
                      <a:r>
                        <a:rPr lang="en-IN" sz="1600" baseline="30000" dirty="0"/>
                        <a:t> ?</a:t>
                      </a:r>
                      <a:r>
                        <a:rPr lang="en-IN" sz="1600" dirty="0"/>
                        <a:t> </a:t>
                      </a:r>
                      <a:endParaRPr lang="en-US" sz="1600" dirty="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21284">
                <a:tc>
                  <a:txBody>
                    <a:bodyPr/>
                    <a:lstStyle/>
                    <a:p>
                      <a:pPr marL="0" marR="0" algn="ctr">
                        <a:lnSpc>
                          <a:spcPct val="115000"/>
                        </a:lnSpc>
                        <a:spcBef>
                          <a:spcPts val="0"/>
                        </a:spcBef>
                        <a:spcAft>
                          <a:spcPts val="1000"/>
                        </a:spcAft>
                      </a:pPr>
                      <a:r>
                        <a:rPr lang="en-IN" sz="1600"/>
                        <a:t>21–29 years</a:t>
                      </a:r>
                      <a:endParaRPr lang="en-US" sz="1600"/>
                    </a:p>
                    <a:p>
                      <a:pPr marL="0" marR="0" algn="ctr">
                        <a:lnSpc>
                          <a:spcPct val="115000"/>
                        </a:lnSpc>
                        <a:spcBef>
                          <a:spcPts val="0"/>
                        </a:spcBef>
                        <a:spcAft>
                          <a:spcPts val="1000"/>
                        </a:spcAft>
                      </a:pPr>
                      <a:r>
                        <a:rPr lang="en-IN" sz="1600"/>
                        <a:t> </a:t>
                      </a:r>
                      <a:endParaRPr lang="en-US" sz="160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IN" sz="1600" dirty="0"/>
                        <a:t>Recommends screening with cytology every 3 years.</a:t>
                      </a:r>
                      <a:endParaRPr lang="en-US" sz="1600" dirty="0"/>
                    </a:p>
                    <a:p>
                      <a:pPr marL="0" marR="0" algn="ctr">
                        <a:lnSpc>
                          <a:spcPct val="115000"/>
                        </a:lnSpc>
                        <a:spcBef>
                          <a:spcPts val="0"/>
                        </a:spcBef>
                        <a:spcAft>
                          <a:spcPts val="1000"/>
                        </a:spcAft>
                      </a:pPr>
                      <a:r>
                        <a:rPr lang="en-IN" sz="1600" dirty="0"/>
                        <a:t> Grade: A recommendation</a:t>
                      </a:r>
                      <a:r>
                        <a:rPr lang="en-IN" sz="1600" dirty="0" smtClean="0"/>
                        <a:t>.</a:t>
                      </a:r>
                      <a:endParaRPr lang="en-US" sz="1600" dirty="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IN" sz="1600" dirty="0"/>
                        <a:t>Screening with cytology alone every 3 years is recommended.</a:t>
                      </a:r>
                      <a:endParaRPr lang="en-US" sz="1600" dirty="0"/>
                    </a:p>
                    <a:p>
                      <a:pPr marL="0" marR="0" algn="ctr">
                        <a:lnSpc>
                          <a:spcPct val="115000"/>
                        </a:lnSpc>
                        <a:spcBef>
                          <a:spcPts val="0"/>
                        </a:spcBef>
                        <a:spcAft>
                          <a:spcPts val="1000"/>
                        </a:spcAft>
                      </a:pPr>
                      <a:r>
                        <a:rPr lang="en-IN" sz="1600" dirty="0"/>
                        <a:t> </a:t>
                      </a:r>
                      <a:endParaRPr lang="en-US" sz="1600" dirty="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224912">
                <a:tc>
                  <a:txBody>
                    <a:bodyPr/>
                    <a:lstStyle/>
                    <a:p>
                      <a:pPr marL="0" marR="0" algn="ctr">
                        <a:lnSpc>
                          <a:spcPct val="115000"/>
                        </a:lnSpc>
                        <a:spcBef>
                          <a:spcPts val="0"/>
                        </a:spcBef>
                        <a:spcAft>
                          <a:spcPts val="1000"/>
                        </a:spcAft>
                      </a:pPr>
                      <a:r>
                        <a:rPr lang="en-IN" sz="1600"/>
                        <a:t>30–65 years</a:t>
                      </a:r>
                      <a:endParaRPr lang="en-US" sz="1600"/>
                    </a:p>
                    <a:p>
                      <a:pPr marL="0" marR="0" algn="ctr">
                        <a:lnSpc>
                          <a:spcPct val="115000"/>
                        </a:lnSpc>
                        <a:spcBef>
                          <a:spcPts val="0"/>
                        </a:spcBef>
                        <a:spcAft>
                          <a:spcPts val="1000"/>
                        </a:spcAft>
                      </a:pPr>
                      <a:r>
                        <a:rPr lang="en-IN" sz="1600"/>
                        <a:t> </a:t>
                      </a:r>
                      <a:endParaRPr lang="en-US" sz="160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IN" sz="1600" dirty="0"/>
                        <a:t>Recommends screening with cytology every 3 years or for women who want to lengthen the screening interval, screening with a combination of cytology and HPV testing every 5 years.</a:t>
                      </a:r>
                      <a:endParaRPr lang="en-US" sz="1600" dirty="0"/>
                    </a:p>
                    <a:p>
                      <a:pPr marL="0" marR="0" algn="ctr">
                        <a:lnSpc>
                          <a:spcPct val="115000"/>
                        </a:lnSpc>
                        <a:spcBef>
                          <a:spcPts val="0"/>
                        </a:spcBef>
                        <a:spcAft>
                          <a:spcPts val="1000"/>
                        </a:spcAft>
                      </a:pPr>
                      <a:r>
                        <a:rPr lang="en-IN" sz="1600" dirty="0"/>
                        <a:t> Grade: A recommendation</a:t>
                      </a:r>
                      <a:r>
                        <a:rPr lang="en-IN" sz="1600" dirty="0" smtClean="0"/>
                        <a:t>.</a:t>
                      </a:r>
                      <a:endParaRPr lang="en-US" sz="1600" dirty="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IN" sz="1600" dirty="0"/>
                        <a:t>Screening with cytology and HPV testing (“co-testing”) every 5 years (preferred) or cytology alone every 3 years (acceptable) is recommended.</a:t>
                      </a:r>
                      <a:endParaRPr lang="en-US" sz="1600" dirty="0"/>
                    </a:p>
                    <a:p>
                      <a:pPr marL="0" marR="0" algn="ctr">
                        <a:lnSpc>
                          <a:spcPct val="115000"/>
                        </a:lnSpc>
                        <a:spcBef>
                          <a:spcPts val="0"/>
                        </a:spcBef>
                        <a:spcAft>
                          <a:spcPts val="1000"/>
                        </a:spcAft>
                      </a:pPr>
                      <a:r>
                        <a:rPr lang="en-IN" sz="1600" dirty="0"/>
                        <a:t> </a:t>
                      </a:r>
                      <a:endParaRPr lang="en-US" sz="1600" dirty="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3" name="Title 1"/>
          <p:cNvSpPr txBox="1">
            <a:spLocks/>
          </p:cNvSpPr>
          <p:nvPr/>
        </p:nvSpPr>
        <p:spPr>
          <a:xfrm>
            <a:off x="304800" y="152400"/>
            <a:ext cx="8382000" cy="706195"/>
          </a:xfrm>
          <a:prstGeom prst="rect">
            <a:avLst/>
          </a:prstGeom>
        </p:spPr>
        <p:txBody>
          <a:bodyPr>
            <a:normAutofit/>
          </a:bodyPr>
          <a:lstStyle/>
          <a:p>
            <a:pPr defTabSz="914363">
              <a:lnSpc>
                <a:spcPct val="90000"/>
              </a:lnSpc>
              <a:defRPr/>
            </a:pPr>
            <a:r>
              <a:rPr lang="en-IN" sz="2800" b="1" spc="-150" dirty="0">
                <a:ln w="3175">
                  <a:noFill/>
                </a:ln>
                <a:gradFill>
                  <a:gsLst>
                    <a:gs pos="0">
                      <a:srgbClr val="2E59B0"/>
                    </a:gs>
                    <a:gs pos="49000">
                      <a:srgbClr val="161D32"/>
                    </a:gs>
                    <a:gs pos="100000">
                      <a:srgbClr val="000000"/>
                    </a:gs>
                  </a:gsLst>
                  <a:lin ang="5400000" scaled="0"/>
                </a:gradFill>
                <a:latin typeface="+mj-lt"/>
                <a:cs typeface="Arial" charset="0"/>
              </a:rPr>
              <a:t>USPSTF and ACS/ASCCP/ASCP Guidelines at a Glance</a:t>
            </a:r>
            <a:endParaRPr lang="en-US" sz="2800" b="1" spc="-150" dirty="0">
              <a:ln w="3175">
                <a:noFill/>
              </a:ln>
              <a:gradFill>
                <a:gsLst>
                  <a:gs pos="0">
                    <a:srgbClr val="2E59B0"/>
                  </a:gs>
                  <a:gs pos="49000">
                    <a:srgbClr val="161D32"/>
                  </a:gs>
                  <a:gs pos="100000">
                    <a:srgbClr val="000000"/>
                  </a:gs>
                </a:gsLst>
                <a:lin ang="5400000" scaled="0"/>
              </a:gradFill>
              <a:latin typeface="+mj-lt"/>
              <a:cs typeface="Arial" charset="0"/>
            </a:endParaRPr>
          </a:p>
        </p:txBody>
      </p:sp>
    </p:spTree>
    <p:extLst>
      <p:ext uri="{BB962C8B-B14F-4D97-AF65-F5344CB8AC3E}">
        <p14:creationId xmlns:p14="http://schemas.microsoft.com/office/powerpoint/2010/main" val="347795339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838200"/>
          <a:ext cx="8458199" cy="5249713"/>
        </p:xfrm>
        <a:graphic>
          <a:graphicData uri="http://schemas.openxmlformats.org/drawingml/2006/table">
            <a:tbl>
              <a:tblPr>
                <a:tableStyleId>{5C22544A-7EE6-4342-B048-85BDC9FD1C3A}</a:tableStyleId>
              </a:tblPr>
              <a:tblGrid>
                <a:gridCol w="12192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4267199">
                  <a:extLst>
                    <a:ext uri="{9D8B030D-6E8A-4147-A177-3AD203B41FA5}">
                      <a16:colId xmlns:a16="http://schemas.microsoft.com/office/drawing/2014/main" val="20002"/>
                    </a:ext>
                  </a:extLst>
                </a:gridCol>
              </a:tblGrid>
              <a:tr h="362799">
                <a:tc>
                  <a:txBody>
                    <a:bodyPr/>
                    <a:lstStyle/>
                    <a:p>
                      <a:pPr marL="0" marR="0" algn="ctr">
                        <a:lnSpc>
                          <a:spcPct val="115000"/>
                        </a:lnSpc>
                        <a:spcBef>
                          <a:spcPts val="0"/>
                        </a:spcBef>
                        <a:spcAft>
                          <a:spcPts val="1000"/>
                        </a:spcAft>
                      </a:pPr>
                      <a:r>
                        <a:rPr lang="en-IN" sz="1600" b="1" dirty="0" smtClean="0"/>
                        <a:t>Population</a:t>
                      </a:r>
                      <a:endParaRPr lang="en-US" sz="1600" b="1" dirty="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1000"/>
                        </a:spcAft>
                      </a:pPr>
                      <a:r>
                        <a:rPr lang="en-IN" sz="1600" b="1" dirty="0"/>
                        <a:t>USPSTF</a:t>
                      </a:r>
                      <a:r>
                        <a:rPr lang="en-IN" sz="1600" b="1" baseline="30000" dirty="0"/>
                        <a:t> </a:t>
                      </a:r>
                      <a:endParaRPr lang="en-US" sz="1600" b="1" dirty="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15000"/>
                        </a:lnSpc>
                        <a:spcBef>
                          <a:spcPts val="0"/>
                        </a:spcBef>
                        <a:spcAft>
                          <a:spcPts val="1000"/>
                        </a:spcAft>
                      </a:pPr>
                      <a:r>
                        <a:rPr lang="en-IN" sz="1600" b="1" dirty="0" smtClean="0"/>
                        <a:t>ACS/ASCCP/ASCP</a:t>
                      </a:r>
                      <a:endParaRPr lang="en-US" sz="1600" b="1" dirty="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1443109">
                <a:tc>
                  <a:txBody>
                    <a:bodyPr/>
                    <a:lstStyle/>
                    <a:p>
                      <a:pPr marL="0" marR="0" algn="ctr">
                        <a:lnSpc>
                          <a:spcPct val="115000"/>
                        </a:lnSpc>
                        <a:spcBef>
                          <a:spcPts val="0"/>
                        </a:spcBef>
                        <a:spcAft>
                          <a:spcPts val="1000"/>
                        </a:spcAft>
                      </a:pPr>
                      <a:r>
                        <a:rPr lang="en-IN" sz="1600" dirty="0"/>
                        <a:t>Older than 65 years</a:t>
                      </a:r>
                      <a:endParaRPr lang="en-US" sz="1600" dirty="0"/>
                    </a:p>
                    <a:p>
                      <a:pPr marL="0" marR="0" algn="ctr">
                        <a:lnSpc>
                          <a:spcPct val="115000"/>
                        </a:lnSpc>
                        <a:spcBef>
                          <a:spcPts val="0"/>
                        </a:spcBef>
                        <a:spcAft>
                          <a:spcPts val="1000"/>
                        </a:spcAft>
                      </a:pPr>
                      <a:r>
                        <a:rPr lang="en-IN" sz="1600" dirty="0"/>
                        <a:t> </a:t>
                      </a:r>
                      <a:endParaRPr lang="en-US" sz="1600" dirty="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IN" sz="1600" dirty="0"/>
                        <a:t>Recommends against screening women who have had adequate prior </a:t>
                      </a:r>
                      <a:r>
                        <a:rPr lang="en-IN" sz="1600" dirty="0" smtClean="0"/>
                        <a:t>screening </a:t>
                      </a:r>
                      <a:r>
                        <a:rPr lang="en-IN" sz="1600" dirty="0"/>
                        <a:t>and are not otherwise at high risk for cervical cancer. </a:t>
                      </a:r>
                      <a:endParaRPr lang="en-IN" sz="1600" dirty="0" smtClean="0"/>
                    </a:p>
                    <a:p>
                      <a:pPr marL="0" marR="0" algn="ctr">
                        <a:lnSpc>
                          <a:spcPct val="115000"/>
                        </a:lnSpc>
                        <a:spcBef>
                          <a:spcPts val="0"/>
                        </a:spcBef>
                        <a:spcAft>
                          <a:spcPts val="1000"/>
                        </a:spcAft>
                      </a:pPr>
                      <a:r>
                        <a:rPr lang="en-IN" sz="1600" dirty="0" smtClean="0"/>
                        <a:t>Grade</a:t>
                      </a:r>
                      <a:r>
                        <a:rPr lang="en-IN" sz="1600" dirty="0"/>
                        <a:t>: D recommendation</a:t>
                      </a:r>
                      <a:r>
                        <a:rPr lang="en-IN" sz="1600" dirty="0" smtClean="0"/>
                        <a:t>.</a:t>
                      </a:r>
                      <a:endParaRPr lang="en-US" sz="1600" dirty="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IN" sz="1600" dirty="0"/>
                        <a:t>Women with evidence of adequate negative prior </a:t>
                      </a:r>
                      <a:r>
                        <a:rPr lang="en-IN" sz="1600" dirty="0" smtClean="0"/>
                        <a:t>screening </a:t>
                      </a:r>
                      <a:r>
                        <a:rPr lang="en-IN" sz="1600" dirty="0"/>
                        <a:t>and no history of CIN2+ within the last 20 years should not be screened. Screening should not be resumed for any reason, even if a woman reports having a new sexual partner</a:t>
                      </a:r>
                      <a:r>
                        <a:rPr lang="en-IN" sz="1600" dirty="0" smtClean="0"/>
                        <a:t>.</a:t>
                      </a:r>
                      <a:endParaRPr lang="en-US" sz="1600" dirty="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78382">
                <a:tc>
                  <a:txBody>
                    <a:bodyPr/>
                    <a:lstStyle/>
                    <a:p>
                      <a:pPr marL="0" marR="0" algn="ctr">
                        <a:lnSpc>
                          <a:spcPct val="115000"/>
                        </a:lnSpc>
                        <a:spcBef>
                          <a:spcPts val="0"/>
                        </a:spcBef>
                        <a:spcAft>
                          <a:spcPts val="1000"/>
                        </a:spcAft>
                      </a:pPr>
                      <a:r>
                        <a:rPr lang="en-IN" sz="1600" dirty="0"/>
                        <a:t>After hysterectomy</a:t>
                      </a:r>
                      <a:endParaRPr lang="en-US" sz="1600" dirty="0"/>
                    </a:p>
                    <a:p>
                      <a:pPr marL="0" marR="0" algn="ctr">
                        <a:lnSpc>
                          <a:spcPct val="115000"/>
                        </a:lnSpc>
                        <a:spcBef>
                          <a:spcPts val="0"/>
                        </a:spcBef>
                        <a:spcAft>
                          <a:spcPts val="1000"/>
                        </a:spcAft>
                      </a:pPr>
                      <a:r>
                        <a:rPr lang="en-IN" sz="1600" dirty="0"/>
                        <a:t> </a:t>
                      </a:r>
                      <a:endParaRPr lang="en-US" sz="1600" dirty="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IN" sz="1600" dirty="0"/>
                        <a:t>Recommends against screening in women who have had a hysterectomy with removal of the cervix and who do not have a history of a high-grade precancerous lesion (</a:t>
                      </a:r>
                      <a:r>
                        <a:rPr lang="en-IN" sz="1600" dirty="0" smtClean="0"/>
                        <a:t>i.e. </a:t>
                      </a:r>
                      <a:r>
                        <a:rPr lang="en-IN" sz="1600" dirty="0"/>
                        <a:t>CIN 2 or 3) or cervical cancer. </a:t>
                      </a:r>
                      <a:endParaRPr lang="en-US" sz="1600" dirty="0"/>
                    </a:p>
                    <a:p>
                      <a:pPr marL="0" marR="0" algn="ctr">
                        <a:lnSpc>
                          <a:spcPct val="115000"/>
                        </a:lnSpc>
                        <a:spcBef>
                          <a:spcPts val="0"/>
                        </a:spcBef>
                        <a:spcAft>
                          <a:spcPts val="1000"/>
                        </a:spcAft>
                      </a:pPr>
                      <a:r>
                        <a:rPr lang="en-IN" sz="1600" dirty="0"/>
                        <a:t>Grade: D recommendation </a:t>
                      </a:r>
                      <a:endParaRPr lang="en-US" sz="1600" dirty="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IN" sz="1600" dirty="0"/>
                        <a:t>Women of any age following a hysterectomy with removal of the cervix who have no history of CIN2+ should not be screened for vaginal cancer. Evidence of adequate negative prior screening is not required. Screening should not be resumed for any reason, including if a woman reports having a new sexual partner</a:t>
                      </a:r>
                      <a:r>
                        <a:rPr lang="en-IN" sz="1600" dirty="0" smtClean="0"/>
                        <a:t>.</a:t>
                      </a:r>
                      <a:r>
                        <a:rPr lang="en-IN" sz="1600" dirty="0"/>
                        <a:t> </a:t>
                      </a:r>
                      <a:endParaRPr lang="en-US" sz="1600" dirty="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40110">
                <a:tc>
                  <a:txBody>
                    <a:bodyPr/>
                    <a:lstStyle/>
                    <a:p>
                      <a:pPr marL="0" marR="0" algn="ctr">
                        <a:lnSpc>
                          <a:spcPct val="115000"/>
                        </a:lnSpc>
                        <a:spcBef>
                          <a:spcPts val="0"/>
                        </a:spcBef>
                        <a:spcAft>
                          <a:spcPts val="1000"/>
                        </a:spcAft>
                      </a:pPr>
                      <a:r>
                        <a:rPr lang="en-IN" sz="1600" dirty="0"/>
                        <a:t>HPV </a:t>
                      </a:r>
                      <a:r>
                        <a:rPr lang="en-IN" sz="1600" dirty="0" smtClean="0"/>
                        <a:t>vaccinated</a:t>
                      </a:r>
                      <a:endParaRPr lang="en-US" sz="1600" dirty="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IN" sz="1600" dirty="0"/>
                        <a:t>Women who have been vaccinated should continue to be </a:t>
                      </a:r>
                      <a:r>
                        <a:rPr lang="en-IN" sz="1600" dirty="0" smtClean="0"/>
                        <a:t>screened</a:t>
                      </a:r>
                      <a:endParaRPr lang="en-US" sz="1600" dirty="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IN" sz="1600" dirty="0"/>
                        <a:t>Recommended screening practices should not change on the basis of HPV vaccination status</a:t>
                      </a:r>
                      <a:r>
                        <a:rPr lang="en-IN" sz="1600" dirty="0" smtClean="0"/>
                        <a:t>.</a:t>
                      </a:r>
                      <a:endParaRPr lang="en-US" sz="1600" dirty="0">
                        <a:latin typeface="Calibri"/>
                        <a:ea typeface="Calibri"/>
                        <a:cs typeface="Times New Roman"/>
                      </a:endParaRPr>
                    </a:p>
                  </a:txBody>
                  <a:tcPr marL="29167" marR="29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Title 1"/>
          <p:cNvSpPr txBox="1">
            <a:spLocks/>
          </p:cNvSpPr>
          <p:nvPr/>
        </p:nvSpPr>
        <p:spPr>
          <a:xfrm>
            <a:off x="304800" y="152400"/>
            <a:ext cx="8382000" cy="706195"/>
          </a:xfrm>
          <a:prstGeom prst="rect">
            <a:avLst/>
          </a:prstGeom>
        </p:spPr>
        <p:txBody>
          <a:bodyPr>
            <a:normAutofit/>
          </a:bodyPr>
          <a:lstStyle/>
          <a:p>
            <a:pPr defTabSz="914363">
              <a:lnSpc>
                <a:spcPct val="90000"/>
              </a:lnSpc>
              <a:defRPr/>
            </a:pPr>
            <a:r>
              <a:rPr lang="en-IN" sz="2800" b="1" spc="-150" dirty="0">
                <a:ln w="3175">
                  <a:noFill/>
                </a:ln>
                <a:gradFill>
                  <a:gsLst>
                    <a:gs pos="0">
                      <a:srgbClr val="2E59B0"/>
                    </a:gs>
                    <a:gs pos="49000">
                      <a:srgbClr val="161D32"/>
                    </a:gs>
                    <a:gs pos="100000">
                      <a:srgbClr val="000000"/>
                    </a:gs>
                  </a:gsLst>
                  <a:lin ang="5400000" scaled="0"/>
                </a:gradFill>
                <a:latin typeface="+mj-lt"/>
                <a:cs typeface="Arial" charset="0"/>
              </a:rPr>
              <a:t>USPSTF and ACS/ASCCP/ASCP Guidelines at a Glance</a:t>
            </a:r>
            <a:endParaRPr lang="en-US" sz="2800" b="1" spc="-150" dirty="0">
              <a:ln w="3175">
                <a:noFill/>
              </a:ln>
              <a:gradFill>
                <a:gsLst>
                  <a:gs pos="0">
                    <a:srgbClr val="2E59B0"/>
                  </a:gs>
                  <a:gs pos="49000">
                    <a:srgbClr val="161D32"/>
                  </a:gs>
                  <a:gs pos="100000">
                    <a:srgbClr val="000000"/>
                  </a:gs>
                </a:gsLst>
                <a:lin ang="5400000" scaled="0"/>
              </a:gradFill>
              <a:latin typeface="+mj-lt"/>
              <a:cs typeface="Arial" charset="0"/>
            </a:endParaRPr>
          </a:p>
        </p:txBody>
      </p:sp>
    </p:spTree>
    <p:extLst>
      <p:ext uri="{BB962C8B-B14F-4D97-AF65-F5344CB8AC3E}">
        <p14:creationId xmlns:p14="http://schemas.microsoft.com/office/powerpoint/2010/main" val="363435480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income  country</a:t>
            </a:r>
          </a:p>
        </p:txBody>
      </p:sp>
      <p:sp>
        <p:nvSpPr>
          <p:cNvPr id="3" name="Content Placeholder 2"/>
          <p:cNvSpPr>
            <a:spLocks noGrp="1"/>
          </p:cNvSpPr>
          <p:nvPr>
            <p:ph idx="1"/>
          </p:nvPr>
        </p:nvSpPr>
        <p:spPr/>
        <p:txBody>
          <a:bodyPr>
            <a:normAutofit fontScale="92500" lnSpcReduction="10000"/>
          </a:bodyPr>
          <a:lstStyle/>
          <a:p>
            <a:r>
              <a:rPr lang="en-US" dirty="0"/>
              <a:t>● </a:t>
            </a:r>
            <a:r>
              <a:rPr lang="en-US" b="1" dirty="0"/>
              <a:t>Screening age and frequency</a:t>
            </a:r>
          </a:p>
          <a:p>
            <a:r>
              <a:rPr lang="en-US" dirty="0"/>
              <a:t>For patients in whom cervical cancer screening will be performed once or twice in </a:t>
            </a:r>
            <a:r>
              <a:rPr lang="en-US" dirty="0" smtClean="0"/>
              <a:t>a lifetime</a:t>
            </a:r>
            <a:r>
              <a:rPr lang="en-US" dirty="0"/>
              <a:t>, we initiate screening between the ages of 30 and 39 years rather than </a:t>
            </a:r>
            <a:r>
              <a:rPr lang="en-US" dirty="0" smtClean="0"/>
              <a:t>other age </a:t>
            </a:r>
            <a:r>
              <a:rPr lang="en-US" dirty="0"/>
              <a:t>ranges. Screening between these ages appears to result in the largest </a:t>
            </a:r>
            <a:r>
              <a:rPr lang="en-US" dirty="0" smtClean="0"/>
              <a:t>reduction in </a:t>
            </a:r>
            <a:r>
              <a:rPr lang="en-US" dirty="0"/>
              <a:t>cervical cancer incidence and mortality</a:t>
            </a:r>
            <a:r>
              <a:rPr lang="en-US" dirty="0" smtClean="0"/>
              <a:t>.</a:t>
            </a:r>
            <a:endParaRPr lang="en-US" dirty="0"/>
          </a:p>
          <a:p>
            <a:pPr marL="0" indent="0">
              <a:buNone/>
            </a:pPr>
            <a:endParaRPr lang="en-US" dirty="0"/>
          </a:p>
          <a:p>
            <a:r>
              <a:rPr lang="en-US" dirty="0"/>
              <a:t>For patients in whom more frequent testing can be performed, we initiate </a:t>
            </a:r>
            <a:r>
              <a:rPr lang="en-US" dirty="0" smtClean="0"/>
              <a:t>screening at </a:t>
            </a:r>
            <a:r>
              <a:rPr lang="en-US" dirty="0"/>
              <a:t>age 30 years and repeat testing every three to ten years (depending on test </a:t>
            </a:r>
            <a:r>
              <a:rPr lang="en-US" dirty="0" smtClean="0"/>
              <a:t>used) until </a:t>
            </a:r>
            <a:r>
              <a:rPr lang="en-US" dirty="0"/>
              <a:t>age 50 years</a:t>
            </a:r>
            <a:r>
              <a:rPr lang="en-US" dirty="0" smtClean="0"/>
              <a:t>.</a:t>
            </a:r>
            <a:endParaRPr lang="en-US" dirty="0"/>
          </a:p>
        </p:txBody>
      </p:sp>
    </p:spTree>
    <p:extLst>
      <p:ext uri="{BB962C8B-B14F-4D97-AF65-F5344CB8AC3E}">
        <p14:creationId xmlns:p14="http://schemas.microsoft.com/office/powerpoint/2010/main" val="24571891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income  country</a:t>
            </a:r>
          </a:p>
        </p:txBody>
      </p:sp>
      <p:sp>
        <p:nvSpPr>
          <p:cNvPr id="3" name="Content Placeholder 2"/>
          <p:cNvSpPr>
            <a:spLocks noGrp="1"/>
          </p:cNvSpPr>
          <p:nvPr>
            <p:ph idx="1"/>
          </p:nvPr>
        </p:nvSpPr>
        <p:spPr/>
        <p:txBody>
          <a:bodyPr>
            <a:normAutofit fontScale="92500" lnSpcReduction="10000"/>
          </a:bodyPr>
          <a:lstStyle/>
          <a:p>
            <a:r>
              <a:rPr lang="en-US" b="1" dirty="0"/>
              <a:t>Screen-and-treat protocols </a:t>
            </a:r>
            <a:r>
              <a:rPr lang="en-US" dirty="0"/>
              <a:t>– Screen-and-treat protocols include a screening test</a:t>
            </a:r>
          </a:p>
          <a:p>
            <a:r>
              <a:rPr lang="en-US" dirty="0"/>
              <a:t>followed in the same visit by treatment of positive results. This approach is only possible</a:t>
            </a:r>
          </a:p>
          <a:p>
            <a:r>
              <a:rPr lang="en-US" dirty="0"/>
              <a:t>in settings where tests that produce immediate results (</a:t>
            </a:r>
            <a:r>
              <a:rPr lang="en-US" dirty="0" err="1"/>
              <a:t>ie</a:t>
            </a:r>
            <a:r>
              <a:rPr lang="en-US" dirty="0"/>
              <a:t>, rapid-result human</a:t>
            </a:r>
          </a:p>
          <a:p>
            <a:r>
              <a:rPr lang="en-US" dirty="0"/>
              <a:t>papillomavirus [HPV] testing, visual inspection) are available. Such protocols eliminate</a:t>
            </a:r>
          </a:p>
          <a:p>
            <a:r>
              <a:rPr lang="en-US" dirty="0"/>
              <a:t>communication difficulties involved in delivering and interpreting written results as well</a:t>
            </a:r>
          </a:p>
          <a:p>
            <a:r>
              <a:rPr lang="en-US" dirty="0"/>
              <a:t>as the issue of noncompliance with follow-up</a:t>
            </a:r>
          </a:p>
        </p:txBody>
      </p:sp>
    </p:spTree>
    <p:extLst>
      <p:ext uri="{BB962C8B-B14F-4D97-AF65-F5344CB8AC3E}">
        <p14:creationId xmlns:p14="http://schemas.microsoft.com/office/powerpoint/2010/main" val="37151591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income  country</a:t>
            </a:r>
          </a:p>
        </p:txBody>
      </p:sp>
      <p:sp>
        <p:nvSpPr>
          <p:cNvPr id="3" name="Content Placeholder 2"/>
          <p:cNvSpPr>
            <a:spLocks noGrp="1"/>
          </p:cNvSpPr>
          <p:nvPr>
            <p:ph idx="1"/>
          </p:nvPr>
        </p:nvSpPr>
        <p:spPr/>
        <p:txBody>
          <a:bodyPr>
            <a:normAutofit/>
          </a:bodyPr>
          <a:lstStyle/>
          <a:p>
            <a:r>
              <a:rPr lang="en-US" b="1" dirty="0"/>
              <a:t>Rapid-result HPV </a:t>
            </a:r>
            <a:r>
              <a:rPr lang="en-US" dirty="0"/>
              <a:t>– For patients undergoing a screen-and-treat protocol, we prefer</a:t>
            </a:r>
          </a:p>
          <a:p>
            <a:r>
              <a:rPr lang="en-US" dirty="0"/>
              <a:t>HPV testing rather than visual inspection </a:t>
            </a:r>
            <a:r>
              <a:rPr lang="en-US" dirty="0" smtClean="0"/>
              <a:t>. </a:t>
            </a:r>
            <a:r>
              <a:rPr lang="en-US" dirty="0"/>
              <a:t>This is consistent with </a:t>
            </a:r>
            <a:r>
              <a:rPr lang="en-US" dirty="0" smtClean="0"/>
              <a:t>the World </a:t>
            </a:r>
            <a:r>
              <a:rPr lang="en-US" dirty="0"/>
              <a:t>Health Organization (WHO) recommendations. </a:t>
            </a:r>
            <a:endParaRPr lang="en-US" dirty="0" smtClean="0"/>
          </a:p>
          <a:p>
            <a:r>
              <a:rPr lang="en-US" dirty="0" smtClean="0"/>
              <a:t>Rapid-result </a:t>
            </a:r>
            <a:r>
              <a:rPr lang="en-US" dirty="0"/>
              <a:t>HPV tests include</a:t>
            </a:r>
          </a:p>
          <a:p>
            <a:pPr marL="0" indent="0">
              <a:buNone/>
            </a:pPr>
            <a:r>
              <a:rPr lang="en-US" dirty="0" smtClean="0"/>
              <a:t> </a:t>
            </a:r>
            <a:r>
              <a:rPr lang="en-US" dirty="0" err="1" smtClean="0"/>
              <a:t>Xpert</a:t>
            </a:r>
            <a:r>
              <a:rPr lang="en-US" dirty="0" smtClean="0"/>
              <a:t> </a:t>
            </a:r>
            <a:r>
              <a:rPr lang="en-US" dirty="0"/>
              <a:t>HPV (Cepheid) and </a:t>
            </a:r>
            <a:r>
              <a:rPr lang="en-US" dirty="0" err="1"/>
              <a:t>careHPV</a:t>
            </a:r>
            <a:r>
              <a:rPr lang="en-US" dirty="0"/>
              <a:t> (</a:t>
            </a:r>
            <a:r>
              <a:rPr lang="en-US" dirty="0" err="1"/>
              <a:t>Qiagen</a:t>
            </a:r>
            <a:r>
              <a:rPr lang="en-US" dirty="0"/>
              <a:t>) </a:t>
            </a:r>
            <a:r>
              <a:rPr lang="en-US" dirty="0" smtClean="0"/>
              <a:t>; </a:t>
            </a:r>
            <a:r>
              <a:rPr lang="en-US" dirty="0"/>
              <a:t>screening with these tests </a:t>
            </a:r>
            <a:r>
              <a:rPr lang="en-US" dirty="0" smtClean="0"/>
              <a:t>is repeated </a:t>
            </a:r>
            <a:r>
              <a:rPr lang="en-US" dirty="0"/>
              <a:t>every five to ten years. </a:t>
            </a:r>
          </a:p>
          <a:p>
            <a:endParaRPr lang="en-US" dirty="0"/>
          </a:p>
        </p:txBody>
      </p:sp>
    </p:spTree>
    <p:extLst>
      <p:ext uri="{BB962C8B-B14F-4D97-AF65-F5344CB8AC3E}">
        <p14:creationId xmlns:p14="http://schemas.microsoft.com/office/powerpoint/2010/main" val="677079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417638"/>
          </a:xfrm>
          <a:solidFill>
            <a:schemeClr val="accent2">
              <a:lumMod val="50000"/>
            </a:schemeClr>
          </a:solidFill>
        </p:spPr>
        <p:txBody>
          <a:bodyPr>
            <a:normAutofit/>
          </a:bodyPr>
          <a:lstStyle/>
          <a:p>
            <a:pPr rtl="0" eaLnBrk="1" hangingPunct="1">
              <a:defRPr/>
            </a:pPr>
            <a:r>
              <a:rPr lang="en-US" dirty="0" smtClean="0">
                <a:solidFill>
                  <a:schemeClr val="bg1"/>
                </a:solidFill>
              </a:rPr>
              <a:t>Cervical Cancer Is Essentially Caused by </a:t>
            </a:r>
            <a:r>
              <a:rPr lang="en-US" dirty="0" err="1" smtClean="0">
                <a:solidFill>
                  <a:schemeClr val="bg1"/>
                </a:solidFill>
              </a:rPr>
              <a:t>Oncogenic</a:t>
            </a:r>
            <a:r>
              <a:rPr lang="en-US" dirty="0" smtClean="0">
                <a:solidFill>
                  <a:schemeClr val="bg1"/>
                </a:solidFill>
              </a:rPr>
              <a:t> HPV</a:t>
            </a:r>
          </a:p>
        </p:txBody>
      </p:sp>
      <p:sp>
        <p:nvSpPr>
          <p:cNvPr id="12291" name="Rectangle 3"/>
          <p:cNvSpPr>
            <a:spLocks noGrp="1" noChangeArrowheads="1"/>
          </p:cNvSpPr>
          <p:nvPr>
            <p:ph idx="1"/>
          </p:nvPr>
        </p:nvSpPr>
        <p:spPr>
          <a:xfrm>
            <a:off x="0" y="1428736"/>
            <a:ext cx="9144000" cy="5000660"/>
          </a:xfrm>
          <a:solidFill>
            <a:srgbClr val="002060"/>
          </a:solidFill>
        </p:spPr>
        <p:txBody>
          <a:bodyPr>
            <a:normAutofit/>
          </a:bodyPr>
          <a:lstStyle/>
          <a:p>
            <a:pPr algn="l" rtl="0" eaLnBrk="1" hangingPunct="1">
              <a:buFont typeface="Wingdings" pitchFamily="2" charset="2"/>
              <a:buChar char="§"/>
              <a:defRPr/>
            </a:pPr>
            <a:r>
              <a:rPr lang="en-US" dirty="0" smtClean="0">
                <a:solidFill>
                  <a:schemeClr val="bg1"/>
                </a:solidFill>
              </a:rPr>
              <a:t>Infection with </a:t>
            </a:r>
            <a:r>
              <a:rPr lang="en-US" dirty="0" err="1" smtClean="0">
                <a:solidFill>
                  <a:schemeClr val="bg1"/>
                </a:solidFill>
              </a:rPr>
              <a:t>oncogenic</a:t>
            </a:r>
            <a:r>
              <a:rPr lang="en-US" dirty="0" smtClean="0">
                <a:solidFill>
                  <a:schemeClr val="bg1"/>
                </a:solidFill>
              </a:rPr>
              <a:t> HPV types is the most significant risk factor in cervical cancer etiology.</a:t>
            </a:r>
            <a:r>
              <a:rPr lang="en-US" baseline="30000" dirty="0" smtClean="0">
                <a:solidFill>
                  <a:schemeClr val="bg1"/>
                </a:solidFill>
              </a:rPr>
              <a:t>1</a:t>
            </a:r>
          </a:p>
          <a:p>
            <a:pPr lvl="1" algn="l" rtl="0" eaLnBrk="1" hangingPunct="1">
              <a:buFont typeface="Arial" pitchFamily="34" charset="0"/>
              <a:buChar char="–"/>
              <a:defRPr/>
            </a:pPr>
            <a:r>
              <a:rPr lang="en-US" dirty="0" smtClean="0">
                <a:solidFill>
                  <a:schemeClr val="bg1"/>
                </a:solidFill>
              </a:rPr>
              <a:t>HPV is a main cause of cervical cancer.</a:t>
            </a:r>
            <a:r>
              <a:rPr lang="en-US" baseline="30000" dirty="0" smtClean="0">
                <a:solidFill>
                  <a:schemeClr val="bg1"/>
                </a:solidFill>
              </a:rPr>
              <a:t>2</a:t>
            </a:r>
          </a:p>
          <a:p>
            <a:pPr algn="l" rtl="0" eaLnBrk="1" hangingPunct="1">
              <a:buFont typeface="Wingdings" pitchFamily="2" charset="2"/>
              <a:buChar char="§"/>
              <a:defRPr/>
            </a:pPr>
            <a:r>
              <a:rPr lang="en-US" dirty="0" smtClean="0">
                <a:solidFill>
                  <a:schemeClr val="bg1"/>
                </a:solidFill>
              </a:rPr>
              <a:t>Analysis of 932 specimens from women in 22 countries indicated prevalence of HPV DNA in cervical cancers worldwide = 99.7%.</a:t>
            </a:r>
            <a:r>
              <a:rPr lang="en-US" baseline="30000" dirty="0" smtClean="0">
                <a:solidFill>
                  <a:schemeClr val="bg1"/>
                </a:solidFill>
              </a:rPr>
              <a:t>2</a:t>
            </a:r>
          </a:p>
          <a:p>
            <a:pPr lvl="1" algn="l" rtl="0" eaLnBrk="1" hangingPunct="1">
              <a:buFont typeface="Arial" pitchFamily="34" charset="0"/>
              <a:buChar char="–"/>
              <a:defRPr/>
            </a:pPr>
            <a:r>
              <a:rPr lang="en-US" dirty="0" smtClean="0">
                <a:solidFill>
                  <a:schemeClr val="bg1"/>
                </a:solidFill>
              </a:rPr>
              <a:t>Tissue samples were analyzed for HPV DNA by three different polymerase chain reaction (PCR)–based assays, and the presence of malignant cells was confirmed in the same tissue sections.</a:t>
            </a:r>
            <a:r>
              <a:rPr lang="en-US" baseline="30000" dirty="0" smtClean="0">
                <a:solidFill>
                  <a:schemeClr val="bg1"/>
                </a:solidFill>
              </a:rPr>
              <a:t>2</a:t>
            </a:r>
          </a:p>
        </p:txBody>
      </p:sp>
      <p:sp>
        <p:nvSpPr>
          <p:cNvPr id="20484" name="Text Box 4"/>
          <p:cNvSpPr txBox="1">
            <a:spLocks noChangeArrowheads="1"/>
          </p:cNvSpPr>
          <p:nvPr/>
        </p:nvSpPr>
        <p:spPr bwMode="auto">
          <a:xfrm>
            <a:off x="0" y="6399213"/>
            <a:ext cx="9144000" cy="457200"/>
          </a:xfrm>
          <a:prstGeom prst="rect">
            <a:avLst/>
          </a:prstGeom>
          <a:solidFill>
            <a:schemeClr val="accent2">
              <a:lumMod val="50000"/>
            </a:schemeClr>
          </a:solidFill>
          <a:ln w="9525">
            <a:noFill/>
            <a:miter lim="800000"/>
            <a:headEnd/>
            <a:tailEnd/>
          </a:ln>
        </p:spPr>
        <p:txBody>
          <a:bodyPr wrap="square">
            <a:spAutoFit/>
          </a:bodyPr>
          <a:lstStyle/>
          <a:p>
            <a:r>
              <a:rPr lang="en-US" sz="1200" dirty="0"/>
              <a:t>1. </a:t>
            </a:r>
            <a:r>
              <a:rPr lang="en-US" sz="1200" dirty="0" err="1"/>
              <a:t>Muñoz</a:t>
            </a:r>
            <a:r>
              <a:rPr lang="en-US" sz="1200" dirty="0"/>
              <a:t> N, Bosch FX, de </a:t>
            </a:r>
            <a:r>
              <a:rPr lang="en-US" sz="1200" dirty="0" err="1"/>
              <a:t>Sanjosé</a:t>
            </a:r>
            <a:r>
              <a:rPr lang="en-US" sz="1200" dirty="0"/>
              <a:t>, et al. </a:t>
            </a:r>
            <a:r>
              <a:rPr lang="en-US" sz="1200" i="1" dirty="0"/>
              <a:t>N </a:t>
            </a:r>
            <a:r>
              <a:rPr lang="en-US" sz="1200" i="1" dirty="0" err="1"/>
              <a:t>Engl</a:t>
            </a:r>
            <a:r>
              <a:rPr lang="en-US" sz="1200" i="1" dirty="0"/>
              <a:t> J Med</a:t>
            </a:r>
            <a:r>
              <a:rPr lang="en-US" sz="1200" dirty="0"/>
              <a:t>. 2003;348:518–527. 2. </a:t>
            </a:r>
            <a:r>
              <a:rPr lang="en-US" sz="1200" dirty="0" err="1"/>
              <a:t>Walboomers</a:t>
            </a:r>
            <a:r>
              <a:rPr lang="en-US" sz="1200" dirty="0"/>
              <a:t> JM, Jacobs MV, Manos MM, et al. </a:t>
            </a:r>
            <a:r>
              <a:rPr lang="en-US" sz="1200" i="1" dirty="0"/>
              <a:t>J </a:t>
            </a:r>
            <a:r>
              <a:rPr lang="en-US" sz="1200" i="1" dirty="0" err="1"/>
              <a:t>Pathol</a:t>
            </a:r>
            <a:r>
              <a:rPr lang="en-US" sz="1200" dirty="0"/>
              <a:t>. 1999;189:12–19. </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income country</a:t>
            </a:r>
            <a:endParaRPr lang="en-US" dirty="0"/>
          </a:p>
        </p:txBody>
      </p:sp>
      <p:sp>
        <p:nvSpPr>
          <p:cNvPr id="3" name="Content Placeholder 2"/>
          <p:cNvSpPr>
            <a:spLocks noGrp="1"/>
          </p:cNvSpPr>
          <p:nvPr>
            <p:ph idx="1"/>
          </p:nvPr>
        </p:nvSpPr>
        <p:spPr/>
        <p:txBody>
          <a:bodyPr>
            <a:normAutofit fontScale="40000" lnSpcReduction="20000"/>
          </a:bodyPr>
          <a:lstStyle/>
          <a:p>
            <a:r>
              <a:rPr lang="en-US" dirty="0"/>
              <a:t>For patients &lt;21 years, we do </a:t>
            </a:r>
            <a:r>
              <a:rPr lang="en-US" b="1" dirty="0"/>
              <a:t>not </a:t>
            </a:r>
            <a:r>
              <a:rPr lang="en-US" dirty="0"/>
              <a:t>screen for cervical cancer, regardless of the age </a:t>
            </a:r>
            <a:r>
              <a:rPr lang="en-US" dirty="0" smtClean="0"/>
              <a:t>of initiation </a:t>
            </a:r>
            <a:r>
              <a:rPr lang="en-US" dirty="0"/>
              <a:t>of sexual activity. </a:t>
            </a:r>
          </a:p>
          <a:p>
            <a:r>
              <a:rPr lang="en-US" dirty="0"/>
              <a:t>For patients ages 21 to 29, we initiate cervical cancer screening at the age of 21 with</a:t>
            </a:r>
          </a:p>
          <a:p>
            <a:r>
              <a:rPr lang="en-US" dirty="0"/>
              <a:t>cervical cytology every three years. Our approach is consistent with the 2018 United</a:t>
            </a:r>
          </a:p>
          <a:p>
            <a:r>
              <a:rPr lang="en-US" dirty="0"/>
              <a:t>States Preventive Services Task Force (USPSTF) guidelines. Another acceptable</a:t>
            </a:r>
          </a:p>
          <a:p>
            <a:r>
              <a:rPr lang="en-US" dirty="0"/>
              <a:t>approach is to initiate screening at age 25 with primary HPV testing every five years</a:t>
            </a:r>
          </a:p>
          <a:p>
            <a:r>
              <a:rPr lang="en-US" dirty="0"/>
              <a:t>(consistent with the 2020 American Cancer Society [ACS] guidelines). (See 'Age 21 to</a:t>
            </a:r>
          </a:p>
          <a:p>
            <a:r>
              <a:rPr lang="en-US" dirty="0"/>
              <a:t>29' above.)</a:t>
            </a:r>
          </a:p>
          <a:p>
            <a:endParaRPr lang="en-US" dirty="0"/>
          </a:p>
          <a:p>
            <a:r>
              <a:rPr lang="en-US" dirty="0"/>
              <a:t>For patients ages 30 to 65, we continue cervical cancer screening with any of the</a:t>
            </a:r>
          </a:p>
          <a:p>
            <a:r>
              <a:rPr lang="en-US" dirty="0"/>
              <a:t>following strategies </a:t>
            </a:r>
            <a:r>
              <a:rPr lang="en-US" dirty="0" smtClean="0"/>
              <a:t>:</a:t>
            </a:r>
            <a:endParaRPr lang="en-US" dirty="0"/>
          </a:p>
          <a:p>
            <a:endParaRPr lang="en-US" dirty="0"/>
          </a:p>
          <a:p>
            <a:r>
              <a:rPr lang="en-US" dirty="0"/>
              <a:t>Primary HPV testing (with a test approved by the US Food and Drug</a:t>
            </a:r>
          </a:p>
          <a:p>
            <a:r>
              <a:rPr lang="en-US" dirty="0"/>
              <a:t>Administration [FDA]) every five years; or</a:t>
            </a:r>
          </a:p>
          <a:p>
            <a:r>
              <a:rPr lang="en-US" dirty="0"/>
              <a:t>-</a:t>
            </a:r>
          </a:p>
          <a:p>
            <a:r>
              <a:rPr lang="en-US" dirty="0"/>
              <a:t>- Co-testing (Pap and HPV testing) every five years; or</a:t>
            </a:r>
          </a:p>
          <a:p>
            <a:r>
              <a:rPr lang="en-US" dirty="0"/>
              <a:t>- Pap test alone every three years</a:t>
            </a:r>
          </a:p>
          <a:p>
            <a:pPr marL="0" indent="0">
              <a:buNone/>
            </a:pP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2208868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income country</a:t>
            </a:r>
          </a:p>
        </p:txBody>
      </p:sp>
      <p:sp>
        <p:nvSpPr>
          <p:cNvPr id="3" name="Content Placeholder 2"/>
          <p:cNvSpPr>
            <a:spLocks noGrp="1"/>
          </p:cNvSpPr>
          <p:nvPr>
            <p:ph idx="1"/>
          </p:nvPr>
        </p:nvSpPr>
        <p:spPr/>
        <p:txBody>
          <a:bodyPr>
            <a:normAutofit fontScale="62500" lnSpcReduction="20000"/>
          </a:bodyPr>
          <a:lstStyle/>
          <a:p>
            <a:r>
              <a:rPr lang="en-US" dirty="0"/>
              <a:t>For patients &gt;65 years, the decision to </a:t>
            </a:r>
            <a:r>
              <a:rPr lang="en-US" b="1" dirty="0"/>
              <a:t>discontinue </a:t>
            </a:r>
            <a:r>
              <a:rPr lang="en-US" dirty="0"/>
              <a:t>screening depends on whether</a:t>
            </a:r>
          </a:p>
          <a:p>
            <a:pPr marL="0" indent="0">
              <a:buNone/>
            </a:pPr>
            <a:r>
              <a:rPr lang="en-US" dirty="0"/>
              <a:t>the patient has had adequate prior screening, life expectancy, and preferences in a</a:t>
            </a:r>
          </a:p>
          <a:p>
            <a:pPr marL="0" indent="0">
              <a:buNone/>
            </a:pPr>
            <a:r>
              <a:rPr lang="en-US" dirty="0"/>
              <a:t>shared decision-making discussion. </a:t>
            </a:r>
          </a:p>
          <a:p>
            <a:pPr marL="0" indent="0">
              <a:buNone/>
            </a:pPr>
            <a:endParaRPr lang="en-US" dirty="0"/>
          </a:p>
          <a:p>
            <a:r>
              <a:rPr lang="en-US" dirty="0"/>
              <a:t>For patients who have had adequate prior screening with all normal results and</a:t>
            </a:r>
          </a:p>
          <a:p>
            <a:pPr marL="0" indent="0">
              <a:buNone/>
            </a:pPr>
            <a:r>
              <a:rPr lang="en-US" dirty="0"/>
              <a:t>no cervical cancer risk factors, the optimal age to discontinue screening is</a:t>
            </a:r>
          </a:p>
          <a:p>
            <a:pPr marL="0" indent="0">
              <a:buNone/>
            </a:pPr>
            <a:r>
              <a:rPr lang="en-US" dirty="0"/>
              <a:t>uncertain. We screen through at least age 65 years. While data are limited and</a:t>
            </a:r>
          </a:p>
          <a:p>
            <a:pPr marL="0" indent="0">
              <a:buNone/>
            </a:pPr>
            <a:r>
              <a:rPr lang="en-US" dirty="0"/>
              <a:t>potential harms of screening need to be considered (</a:t>
            </a:r>
            <a:r>
              <a:rPr lang="en-US" dirty="0" err="1"/>
              <a:t>eg</a:t>
            </a:r>
            <a:r>
              <a:rPr lang="en-US" dirty="0"/>
              <a:t>, false positives), some</a:t>
            </a:r>
          </a:p>
          <a:p>
            <a:pPr marL="0" indent="0">
              <a:buNone/>
            </a:pPr>
            <a:r>
              <a:rPr lang="en-US" dirty="0" err="1"/>
              <a:t>UpToDate</a:t>
            </a:r>
            <a:r>
              <a:rPr lang="en-US" dirty="0"/>
              <a:t> authors and editors continue to offer screening through age 74 years.</a:t>
            </a:r>
          </a:p>
          <a:p>
            <a:pPr marL="0" indent="0">
              <a:buNone/>
            </a:pPr>
            <a:endParaRPr lang="en-US" dirty="0" smtClean="0"/>
          </a:p>
          <a:p>
            <a:r>
              <a:rPr lang="en-US" dirty="0"/>
              <a:t>For patients in whom screening is unknown or has not been adequate, we</a:t>
            </a:r>
          </a:p>
          <a:p>
            <a:pPr marL="0" indent="0">
              <a:buNone/>
            </a:pPr>
            <a:r>
              <a:rPr lang="en-US" dirty="0"/>
              <a:t>perform co-testing annually for three years before spreading out the interval to</a:t>
            </a:r>
          </a:p>
          <a:p>
            <a:pPr marL="0" indent="0">
              <a:buNone/>
            </a:pPr>
            <a:r>
              <a:rPr lang="en-US" dirty="0"/>
              <a:t>every five years, and we extend screening to age 70, or beyond. </a:t>
            </a:r>
          </a:p>
        </p:txBody>
      </p:sp>
    </p:spTree>
    <p:extLst>
      <p:ext uri="{BB962C8B-B14F-4D97-AF65-F5344CB8AC3E}">
        <p14:creationId xmlns:p14="http://schemas.microsoft.com/office/powerpoint/2010/main" val="2373116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1138" name="Picture 2" descr="FLOWER"/>
          <p:cNvPicPr>
            <a:picLocks noChangeAspect="1" noChangeArrowheads="1"/>
          </p:cNvPicPr>
          <p:nvPr/>
        </p:nvPicPr>
        <p:blipFill>
          <a:blip r:embed="rId3"/>
          <a:srcRect/>
          <a:stretch>
            <a:fillRect/>
          </a:stretch>
        </p:blipFill>
        <p:spPr bwMode="auto">
          <a:xfrm>
            <a:off x="228600" y="0"/>
            <a:ext cx="8686800" cy="5257800"/>
          </a:xfrm>
          <a:prstGeom prst="rect">
            <a:avLst/>
          </a:prstGeom>
          <a:noFill/>
          <a:ln w="9525">
            <a:noFill/>
            <a:miter lim="800000"/>
            <a:headEnd/>
            <a:tailEnd/>
          </a:ln>
        </p:spPr>
      </p:pic>
      <p:sp>
        <p:nvSpPr>
          <p:cNvPr id="91139" name="Rectangle 3"/>
          <p:cNvSpPr>
            <a:spLocks noChangeArrowheads="1"/>
          </p:cNvSpPr>
          <p:nvPr/>
        </p:nvSpPr>
        <p:spPr bwMode="auto">
          <a:xfrm>
            <a:off x="1752600" y="5715000"/>
            <a:ext cx="5638800" cy="838200"/>
          </a:xfrm>
          <a:prstGeom prst="rect">
            <a:avLst/>
          </a:prstGeom>
          <a:solidFill>
            <a:srgbClr val="CC3300"/>
          </a:solidFill>
          <a:ln w="9525">
            <a:solidFill>
              <a:schemeClr val="tx1"/>
            </a:solidFill>
            <a:miter lim="800000"/>
            <a:headEnd/>
            <a:tailEnd/>
          </a:ln>
        </p:spPr>
        <p:txBody>
          <a:bodyPr wrap="none" anchor="ctr"/>
          <a:lstStyle/>
          <a:p>
            <a:pPr algn="ctr" rtl="1"/>
            <a:r>
              <a:rPr lang="en-US" sz="6000" b="1"/>
              <a:t>Thank you</a:t>
            </a:r>
          </a:p>
        </p:txBody>
      </p:sp>
    </p:spTree>
    <p:extLst>
      <p:ext uri="{BB962C8B-B14F-4D97-AF65-F5344CB8AC3E}">
        <p14:creationId xmlns:p14="http://schemas.microsoft.com/office/powerpoint/2010/main" val="3545140814"/>
      </p:ext>
    </p:extLst>
  </p:cSld>
  <p:clrMapOvr>
    <a:masterClrMapping/>
  </p:clrMapOvr>
  <p:transition spd="med">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p:cNvSpPr>
            <a:spLocks noGrp="1" noChangeArrowheads="1"/>
          </p:cNvSpPr>
          <p:nvPr>
            <p:ph type="sldNum" sz="quarter" idx="12"/>
          </p:nvPr>
        </p:nvSpPr>
        <p:spPr/>
        <p:txBody>
          <a:bodyPr/>
          <a:lstStyle/>
          <a:p>
            <a:pPr>
              <a:defRPr/>
            </a:pPr>
            <a:fld id="{A55498B6-E084-457B-BD5A-CB2F72B01ED6}" type="slidenum">
              <a:rPr lang="en-US"/>
              <a:pPr>
                <a:defRPr/>
              </a:pPr>
              <a:t>6</a:t>
            </a:fld>
            <a:endParaRPr lang="en-US"/>
          </a:p>
        </p:txBody>
      </p:sp>
      <p:sp>
        <p:nvSpPr>
          <p:cNvPr id="19458" name="AutoShape 2"/>
          <p:cNvSpPr>
            <a:spLocks noChangeArrowheads="1"/>
          </p:cNvSpPr>
          <p:nvPr/>
        </p:nvSpPr>
        <p:spPr bwMode="gray">
          <a:xfrm>
            <a:off x="669925" y="3619500"/>
            <a:ext cx="1828800" cy="762000"/>
          </a:xfrm>
          <a:prstGeom prst="can">
            <a:avLst>
              <a:gd name="adj" fmla="val 25000"/>
            </a:avLst>
          </a:prstGeom>
          <a:gradFill rotWithShape="1">
            <a:gsLst>
              <a:gs pos="0">
                <a:srgbClr val="185E18"/>
              </a:gs>
              <a:gs pos="50000">
                <a:srgbClr val="33CC33"/>
              </a:gs>
              <a:gs pos="100000">
                <a:srgbClr val="185E18"/>
              </a:gs>
            </a:gsLst>
            <a:lin ang="0" scaled="1"/>
          </a:gradFill>
          <a:ln w="9525">
            <a:noFill/>
            <a:round/>
            <a:headEnd/>
            <a:tailEnd/>
          </a:ln>
        </p:spPr>
        <p:txBody>
          <a:bodyPr wrap="none" anchor="ctr"/>
          <a:lstStyle/>
          <a:p>
            <a:endParaRPr lang="en-US" altLang="en-US"/>
          </a:p>
        </p:txBody>
      </p:sp>
      <p:sp>
        <p:nvSpPr>
          <p:cNvPr id="19459" name="AutoShape 3"/>
          <p:cNvSpPr>
            <a:spLocks noChangeArrowheads="1"/>
          </p:cNvSpPr>
          <p:nvPr/>
        </p:nvSpPr>
        <p:spPr bwMode="gray">
          <a:xfrm>
            <a:off x="669925" y="2705100"/>
            <a:ext cx="1828800" cy="762000"/>
          </a:xfrm>
          <a:prstGeom prst="can">
            <a:avLst>
              <a:gd name="adj" fmla="val 25000"/>
            </a:avLst>
          </a:prstGeom>
          <a:gradFill rotWithShape="1">
            <a:gsLst>
              <a:gs pos="0">
                <a:srgbClr val="185E18"/>
              </a:gs>
              <a:gs pos="50000">
                <a:srgbClr val="33CC33"/>
              </a:gs>
              <a:gs pos="100000">
                <a:srgbClr val="185E18"/>
              </a:gs>
            </a:gsLst>
            <a:lin ang="0" scaled="1"/>
          </a:gradFill>
          <a:ln w="9525">
            <a:noFill/>
            <a:round/>
            <a:headEnd/>
            <a:tailEnd/>
          </a:ln>
        </p:spPr>
        <p:txBody>
          <a:bodyPr wrap="none" anchor="ctr"/>
          <a:lstStyle/>
          <a:p>
            <a:endParaRPr lang="en-US" altLang="en-US"/>
          </a:p>
        </p:txBody>
      </p:sp>
      <p:sp>
        <p:nvSpPr>
          <p:cNvPr id="19460" name="Text Box 4"/>
          <p:cNvSpPr txBox="1">
            <a:spLocks noChangeArrowheads="1"/>
          </p:cNvSpPr>
          <p:nvPr/>
        </p:nvSpPr>
        <p:spPr bwMode="gray">
          <a:xfrm>
            <a:off x="1063625" y="2989263"/>
            <a:ext cx="1060450" cy="396875"/>
          </a:xfrm>
          <a:prstGeom prst="rect">
            <a:avLst/>
          </a:prstGeom>
          <a:noFill/>
          <a:ln w="9525">
            <a:noFill/>
            <a:miter lim="800000"/>
            <a:headEnd/>
            <a:tailEnd/>
          </a:ln>
        </p:spPr>
        <p:txBody>
          <a:bodyPr wrap="none">
            <a:spAutoFit/>
          </a:bodyPr>
          <a:lstStyle/>
          <a:p>
            <a:pPr algn="ctr"/>
            <a:r>
              <a:rPr lang="en-US" altLang="en-US" sz="2000" b="1">
                <a:solidFill>
                  <a:schemeClr val="bg1"/>
                </a:solidFill>
              </a:rPr>
              <a:t>HPV 16</a:t>
            </a:r>
          </a:p>
        </p:txBody>
      </p:sp>
      <p:sp>
        <p:nvSpPr>
          <p:cNvPr id="19461" name="Text Box 5"/>
          <p:cNvSpPr txBox="1">
            <a:spLocks noChangeArrowheads="1"/>
          </p:cNvSpPr>
          <p:nvPr/>
        </p:nvSpPr>
        <p:spPr bwMode="gray">
          <a:xfrm>
            <a:off x="1063625" y="3832225"/>
            <a:ext cx="1060450" cy="396875"/>
          </a:xfrm>
          <a:prstGeom prst="rect">
            <a:avLst/>
          </a:prstGeom>
          <a:noFill/>
          <a:ln w="9525">
            <a:noFill/>
            <a:miter lim="800000"/>
            <a:headEnd/>
            <a:tailEnd/>
          </a:ln>
        </p:spPr>
        <p:txBody>
          <a:bodyPr wrap="none">
            <a:spAutoFit/>
          </a:bodyPr>
          <a:lstStyle/>
          <a:p>
            <a:pPr algn="ctr"/>
            <a:r>
              <a:rPr lang="en-US" altLang="en-US" sz="2000" b="1">
                <a:solidFill>
                  <a:schemeClr val="bg1"/>
                </a:solidFill>
              </a:rPr>
              <a:t>HPV 18</a:t>
            </a:r>
          </a:p>
        </p:txBody>
      </p:sp>
      <p:sp>
        <p:nvSpPr>
          <p:cNvPr id="19462" name="AutoShape 6"/>
          <p:cNvSpPr>
            <a:spLocks noChangeArrowheads="1"/>
          </p:cNvSpPr>
          <p:nvPr/>
        </p:nvSpPr>
        <p:spPr bwMode="gray">
          <a:xfrm>
            <a:off x="6156325" y="3619500"/>
            <a:ext cx="1905000" cy="762000"/>
          </a:xfrm>
          <a:prstGeom prst="can">
            <a:avLst>
              <a:gd name="adj" fmla="val 25000"/>
            </a:avLst>
          </a:prstGeom>
          <a:gradFill rotWithShape="1">
            <a:gsLst>
              <a:gs pos="0">
                <a:srgbClr val="004776"/>
              </a:gs>
              <a:gs pos="50000">
                <a:srgbClr val="0099FF"/>
              </a:gs>
              <a:gs pos="100000">
                <a:srgbClr val="004776"/>
              </a:gs>
            </a:gsLst>
            <a:lin ang="0" scaled="1"/>
          </a:gradFill>
          <a:ln w="9525">
            <a:noFill/>
            <a:round/>
            <a:headEnd/>
            <a:tailEnd/>
          </a:ln>
        </p:spPr>
        <p:txBody>
          <a:bodyPr wrap="none" anchor="ctr"/>
          <a:lstStyle/>
          <a:p>
            <a:endParaRPr lang="en-US" altLang="en-US"/>
          </a:p>
        </p:txBody>
      </p:sp>
      <p:sp>
        <p:nvSpPr>
          <p:cNvPr id="19463" name="AutoShape 7"/>
          <p:cNvSpPr>
            <a:spLocks noChangeArrowheads="1"/>
          </p:cNvSpPr>
          <p:nvPr/>
        </p:nvSpPr>
        <p:spPr bwMode="gray">
          <a:xfrm>
            <a:off x="6156325" y="2705100"/>
            <a:ext cx="1905000" cy="762000"/>
          </a:xfrm>
          <a:prstGeom prst="can">
            <a:avLst>
              <a:gd name="adj" fmla="val 25000"/>
            </a:avLst>
          </a:prstGeom>
          <a:gradFill rotWithShape="1">
            <a:gsLst>
              <a:gs pos="0">
                <a:srgbClr val="004776"/>
              </a:gs>
              <a:gs pos="50000">
                <a:srgbClr val="0099FF"/>
              </a:gs>
              <a:gs pos="100000">
                <a:srgbClr val="004776"/>
              </a:gs>
            </a:gsLst>
            <a:lin ang="0" scaled="1"/>
          </a:gradFill>
          <a:ln w="9525">
            <a:noFill/>
            <a:round/>
            <a:headEnd/>
            <a:tailEnd/>
          </a:ln>
        </p:spPr>
        <p:txBody>
          <a:bodyPr wrap="none" anchor="ctr"/>
          <a:lstStyle/>
          <a:p>
            <a:endParaRPr lang="en-US" altLang="en-US"/>
          </a:p>
        </p:txBody>
      </p:sp>
      <p:sp>
        <p:nvSpPr>
          <p:cNvPr id="19464" name="Text Box 8"/>
          <p:cNvSpPr txBox="1">
            <a:spLocks noChangeArrowheads="1"/>
          </p:cNvSpPr>
          <p:nvPr/>
        </p:nvSpPr>
        <p:spPr bwMode="gray">
          <a:xfrm>
            <a:off x="6619875" y="2989263"/>
            <a:ext cx="919163" cy="396875"/>
          </a:xfrm>
          <a:prstGeom prst="rect">
            <a:avLst/>
          </a:prstGeom>
          <a:noFill/>
          <a:ln w="9525">
            <a:noFill/>
            <a:miter lim="800000"/>
            <a:headEnd/>
            <a:tailEnd/>
          </a:ln>
        </p:spPr>
        <p:txBody>
          <a:bodyPr wrap="none">
            <a:spAutoFit/>
          </a:bodyPr>
          <a:lstStyle/>
          <a:p>
            <a:pPr algn="ctr"/>
            <a:r>
              <a:rPr lang="en-US" altLang="en-US" sz="2000" b="1">
                <a:solidFill>
                  <a:schemeClr val="bg1"/>
                </a:solidFill>
              </a:rPr>
              <a:t>HPV 6</a:t>
            </a:r>
          </a:p>
        </p:txBody>
      </p:sp>
      <p:sp>
        <p:nvSpPr>
          <p:cNvPr id="19465" name="Text Box 9"/>
          <p:cNvSpPr txBox="1">
            <a:spLocks noChangeArrowheads="1"/>
          </p:cNvSpPr>
          <p:nvPr/>
        </p:nvSpPr>
        <p:spPr bwMode="gray">
          <a:xfrm>
            <a:off x="6550025" y="3848100"/>
            <a:ext cx="1060450" cy="396875"/>
          </a:xfrm>
          <a:prstGeom prst="rect">
            <a:avLst/>
          </a:prstGeom>
          <a:noFill/>
          <a:ln w="9525">
            <a:noFill/>
            <a:miter lim="800000"/>
            <a:headEnd/>
            <a:tailEnd/>
          </a:ln>
        </p:spPr>
        <p:txBody>
          <a:bodyPr wrap="none">
            <a:spAutoFit/>
          </a:bodyPr>
          <a:lstStyle/>
          <a:p>
            <a:pPr algn="ctr"/>
            <a:r>
              <a:rPr lang="en-US" altLang="en-US" sz="2000" b="1">
                <a:solidFill>
                  <a:schemeClr val="bg1"/>
                </a:solidFill>
              </a:rPr>
              <a:t>HPV 11</a:t>
            </a:r>
          </a:p>
        </p:txBody>
      </p:sp>
      <p:pic>
        <p:nvPicPr>
          <p:cNvPr id="19466" name="Picture 10" descr="sphere"/>
          <p:cNvPicPr>
            <a:picLocks noChangeAspect="1" noChangeArrowheads="1"/>
          </p:cNvPicPr>
          <p:nvPr/>
        </p:nvPicPr>
        <p:blipFill>
          <a:blip r:embed="rId2"/>
          <a:srcRect/>
          <a:stretch>
            <a:fillRect/>
          </a:stretch>
        </p:blipFill>
        <p:spPr bwMode="auto">
          <a:xfrm>
            <a:off x="2879725" y="2400300"/>
            <a:ext cx="2895600" cy="2867025"/>
          </a:xfrm>
          <a:prstGeom prst="rect">
            <a:avLst/>
          </a:prstGeom>
          <a:noFill/>
          <a:ln w="9525">
            <a:noFill/>
            <a:miter lim="800000"/>
            <a:headEnd/>
            <a:tailEnd/>
          </a:ln>
        </p:spPr>
      </p:pic>
      <p:sp>
        <p:nvSpPr>
          <p:cNvPr id="19467" name="Text Box 11"/>
          <p:cNvSpPr txBox="1">
            <a:spLocks noChangeArrowheads="1"/>
          </p:cNvSpPr>
          <p:nvPr/>
        </p:nvSpPr>
        <p:spPr bwMode="auto">
          <a:xfrm>
            <a:off x="288925" y="2132013"/>
            <a:ext cx="2947988" cy="366712"/>
          </a:xfrm>
          <a:prstGeom prst="rect">
            <a:avLst/>
          </a:prstGeom>
          <a:noFill/>
          <a:ln w="9525">
            <a:noFill/>
            <a:miter lim="800000"/>
            <a:headEnd/>
            <a:tailEnd/>
          </a:ln>
        </p:spPr>
        <p:txBody>
          <a:bodyPr wrap="none">
            <a:spAutoFit/>
          </a:bodyPr>
          <a:lstStyle/>
          <a:p>
            <a:pPr eaLnBrk="1" hangingPunct="1"/>
            <a:r>
              <a:rPr lang="en-US" altLang="en-US" b="1">
                <a:solidFill>
                  <a:srgbClr val="003300"/>
                </a:solidFill>
              </a:rPr>
              <a:t>Cancer causing Types</a:t>
            </a:r>
            <a:r>
              <a:rPr lang="en-US" altLang="en-US" b="1" baseline="30000">
                <a:solidFill>
                  <a:srgbClr val="003300"/>
                </a:solidFill>
              </a:rPr>
              <a:t>1,2,4</a:t>
            </a:r>
            <a:endParaRPr lang="en-US" altLang="en-US" b="1">
              <a:solidFill>
                <a:srgbClr val="003300"/>
              </a:solidFill>
            </a:endParaRPr>
          </a:p>
        </p:txBody>
      </p:sp>
      <p:sp>
        <p:nvSpPr>
          <p:cNvPr id="19468" name="Text Box 12"/>
          <p:cNvSpPr txBox="1">
            <a:spLocks noChangeArrowheads="1"/>
          </p:cNvSpPr>
          <p:nvPr/>
        </p:nvSpPr>
        <p:spPr bwMode="auto">
          <a:xfrm>
            <a:off x="5622925" y="2109788"/>
            <a:ext cx="3240088" cy="366712"/>
          </a:xfrm>
          <a:prstGeom prst="rect">
            <a:avLst/>
          </a:prstGeom>
          <a:noFill/>
          <a:ln w="9525">
            <a:noFill/>
            <a:miter lim="800000"/>
            <a:headEnd/>
            <a:tailEnd/>
          </a:ln>
        </p:spPr>
        <p:txBody>
          <a:bodyPr wrap="none">
            <a:spAutoFit/>
          </a:bodyPr>
          <a:lstStyle/>
          <a:p>
            <a:pPr eaLnBrk="1" hangingPunct="1"/>
            <a:r>
              <a:rPr lang="en-US" altLang="en-US" b="1">
                <a:solidFill>
                  <a:srgbClr val="000066"/>
                </a:solidFill>
              </a:rPr>
              <a:t>Non-cancer causing types</a:t>
            </a:r>
            <a:r>
              <a:rPr lang="en-US" altLang="en-US" b="1" baseline="30000">
                <a:solidFill>
                  <a:srgbClr val="000066"/>
                </a:solidFill>
              </a:rPr>
              <a:t>1,2</a:t>
            </a:r>
            <a:endParaRPr lang="en-US" altLang="en-US" b="1">
              <a:solidFill>
                <a:srgbClr val="000066"/>
              </a:solidFill>
            </a:endParaRPr>
          </a:p>
        </p:txBody>
      </p:sp>
      <p:sp>
        <p:nvSpPr>
          <p:cNvPr id="19469" name="AutoShape 13"/>
          <p:cNvSpPr>
            <a:spLocks noChangeArrowheads="1"/>
          </p:cNvSpPr>
          <p:nvPr/>
        </p:nvSpPr>
        <p:spPr bwMode="auto">
          <a:xfrm>
            <a:off x="1431925" y="4533900"/>
            <a:ext cx="320675" cy="647700"/>
          </a:xfrm>
          <a:prstGeom prst="downArrow">
            <a:avLst>
              <a:gd name="adj1" fmla="val 50000"/>
              <a:gd name="adj2" fmla="val 50495"/>
            </a:avLst>
          </a:prstGeom>
          <a:solidFill>
            <a:schemeClr val="accent1"/>
          </a:solidFill>
          <a:ln w="9525">
            <a:solidFill>
              <a:schemeClr val="tx1"/>
            </a:solidFill>
            <a:miter lim="800000"/>
            <a:headEnd/>
            <a:tailEnd/>
          </a:ln>
        </p:spPr>
        <p:txBody>
          <a:bodyPr wrap="none" anchor="ctr"/>
          <a:lstStyle/>
          <a:p>
            <a:endParaRPr lang="en-US" altLang="en-US"/>
          </a:p>
        </p:txBody>
      </p:sp>
      <p:sp>
        <p:nvSpPr>
          <p:cNvPr id="19470" name="Text Box 14"/>
          <p:cNvSpPr txBox="1">
            <a:spLocks noChangeArrowheads="1"/>
          </p:cNvSpPr>
          <p:nvPr/>
        </p:nvSpPr>
        <p:spPr bwMode="auto">
          <a:xfrm>
            <a:off x="-76200" y="5241925"/>
            <a:ext cx="4495800" cy="1006475"/>
          </a:xfrm>
          <a:prstGeom prst="rect">
            <a:avLst/>
          </a:prstGeom>
          <a:noFill/>
          <a:ln w="9525">
            <a:noFill/>
            <a:miter lim="800000"/>
            <a:headEnd/>
            <a:tailEnd/>
          </a:ln>
        </p:spPr>
        <p:txBody>
          <a:bodyPr>
            <a:spAutoFit/>
          </a:bodyPr>
          <a:lstStyle/>
          <a:p>
            <a:pPr algn="ctr" eaLnBrk="1" hangingPunct="1">
              <a:buFontTx/>
              <a:buChar char="•"/>
            </a:pPr>
            <a:r>
              <a:rPr lang="en-US" altLang="en-US" sz="2000" b="1">
                <a:solidFill>
                  <a:srgbClr val="003300"/>
                </a:solidFill>
              </a:rPr>
              <a:t> &gt;75% of Cervical Cancer</a:t>
            </a:r>
            <a:r>
              <a:rPr lang="en-US" altLang="en-US" sz="2000" b="1" baseline="30000">
                <a:solidFill>
                  <a:srgbClr val="003300"/>
                </a:solidFill>
              </a:rPr>
              <a:t>5</a:t>
            </a:r>
          </a:p>
          <a:p>
            <a:pPr algn="ctr" eaLnBrk="1" hangingPunct="1">
              <a:buFontTx/>
              <a:buChar char="•"/>
            </a:pPr>
            <a:r>
              <a:rPr lang="en-US" altLang="en-US" sz="2000" b="1">
                <a:solidFill>
                  <a:srgbClr val="003300"/>
                </a:solidFill>
              </a:rPr>
              <a:t> &gt;50% of Vaginal &amp; Vulvar Cancer</a:t>
            </a:r>
            <a:r>
              <a:rPr lang="en-US" altLang="en-US" sz="2000" b="1" baseline="30000">
                <a:solidFill>
                  <a:srgbClr val="003300"/>
                </a:solidFill>
              </a:rPr>
              <a:t>5</a:t>
            </a:r>
          </a:p>
          <a:p>
            <a:pPr algn="ctr" eaLnBrk="1" hangingPunct="1"/>
            <a:endParaRPr lang="en-US" altLang="en-US" sz="2000" b="1">
              <a:solidFill>
                <a:srgbClr val="003300"/>
              </a:solidFill>
            </a:endParaRPr>
          </a:p>
        </p:txBody>
      </p:sp>
      <p:sp>
        <p:nvSpPr>
          <p:cNvPr id="19471" name="Text Box 15"/>
          <p:cNvSpPr txBox="1">
            <a:spLocks noChangeArrowheads="1"/>
          </p:cNvSpPr>
          <p:nvPr/>
        </p:nvSpPr>
        <p:spPr bwMode="auto">
          <a:xfrm>
            <a:off x="5573713" y="5318125"/>
            <a:ext cx="3208337" cy="396875"/>
          </a:xfrm>
          <a:prstGeom prst="rect">
            <a:avLst/>
          </a:prstGeom>
          <a:noFill/>
          <a:ln w="9525">
            <a:noFill/>
            <a:miter lim="800000"/>
            <a:headEnd/>
            <a:tailEnd/>
          </a:ln>
        </p:spPr>
        <p:txBody>
          <a:bodyPr wrap="none">
            <a:spAutoFit/>
          </a:bodyPr>
          <a:lstStyle/>
          <a:p>
            <a:pPr algn="ctr" eaLnBrk="1" hangingPunct="1"/>
            <a:r>
              <a:rPr lang="en-US" altLang="en-US" sz="2000" b="1">
                <a:solidFill>
                  <a:srgbClr val="003366"/>
                </a:solidFill>
              </a:rPr>
              <a:t>90% of Anogenital warts</a:t>
            </a:r>
            <a:r>
              <a:rPr lang="en-US" altLang="en-US" sz="2000" b="1" baseline="30000">
                <a:solidFill>
                  <a:srgbClr val="003366"/>
                </a:solidFill>
              </a:rPr>
              <a:t>5</a:t>
            </a:r>
          </a:p>
        </p:txBody>
      </p:sp>
      <p:sp>
        <p:nvSpPr>
          <p:cNvPr id="19472" name="Rectangle 16"/>
          <p:cNvSpPr>
            <a:spLocks noChangeArrowheads="1"/>
          </p:cNvSpPr>
          <p:nvPr/>
        </p:nvSpPr>
        <p:spPr bwMode="auto">
          <a:xfrm>
            <a:off x="441325" y="1143000"/>
            <a:ext cx="8321675" cy="533400"/>
          </a:xfrm>
          <a:prstGeom prst="rect">
            <a:avLst/>
          </a:prstGeom>
          <a:solidFill>
            <a:schemeClr val="hlink"/>
          </a:solidFill>
          <a:ln w="9525">
            <a:solidFill>
              <a:schemeClr val="tx1"/>
            </a:solidFill>
            <a:miter lim="800000"/>
            <a:headEnd/>
            <a:tailEnd/>
          </a:ln>
        </p:spPr>
        <p:txBody>
          <a:bodyPr wrap="none" anchor="ctr"/>
          <a:lstStyle/>
          <a:p>
            <a:pPr algn="ctr" eaLnBrk="1" hangingPunct="1"/>
            <a:r>
              <a:rPr lang="en-US" altLang="en-US" sz="2400" b="1">
                <a:solidFill>
                  <a:schemeClr val="bg1"/>
                </a:solidFill>
              </a:rPr>
              <a:t>HPV is a necessary cause of cervical cancer – </a:t>
            </a:r>
            <a:r>
              <a:rPr lang="en-US" altLang="en-US" sz="3200" b="1">
                <a:solidFill>
                  <a:schemeClr val="bg2"/>
                </a:solidFill>
              </a:rPr>
              <a:t>99.7%</a:t>
            </a:r>
            <a:r>
              <a:rPr lang="en-US" altLang="en-US" sz="2400" b="1" baseline="30000">
                <a:solidFill>
                  <a:schemeClr val="bg2"/>
                </a:solidFill>
              </a:rPr>
              <a:t>4</a:t>
            </a:r>
            <a:endParaRPr lang="en-US" altLang="en-US" sz="2400" b="1">
              <a:solidFill>
                <a:schemeClr val="bg2"/>
              </a:solidFill>
            </a:endParaRPr>
          </a:p>
        </p:txBody>
      </p:sp>
      <p:sp>
        <p:nvSpPr>
          <p:cNvPr id="19473" name="Text Box 17"/>
          <p:cNvSpPr txBox="1">
            <a:spLocks noChangeArrowheads="1"/>
          </p:cNvSpPr>
          <p:nvPr/>
        </p:nvSpPr>
        <p:spPr bwMode="auto">
          <a:xfrm>
            <a:off x="3429000" y="1828800"/>
            <a:ext cx="1752600" cy="641350"/>
          </a:xfrm>
          <a:prstGeom prst="rect">
            <a:avLst/>
          </a:prstGeom>
          <a:noFill/>
          <a:ln w="9525">
            <a:noFill/>
            <a:miter lim="800000"/>
            <a:headEnd/>
            <a:tailEnd/>
          </a:ln>
        </p:spPr>
        <p:txBody>
          <a:bodyPr>
            <a:spAutoFit/>
          </a:bodyPr>
          <a:lstStyle/>
          <a:p>
            <a:pPr algn="ctr" eaLnBrk="1" hangingPunct="1">
              <a:spcBef>
                <a:spcPct val="50000"/>
              </a:spcBef>
            </a:pPr>
            <a:r>
              <a:rPr lang="en-US" altLang="en-US" sz="3600" b="1">
                <a:solidFill>
                  <a:srgbClr val="500F04"/>
                </a:solidFill>
              </a:rPr>
              <a:t>HPV</a:t>
            </a:r>
          </a:p>
        </p:txBody>
      </p:sp>
      <p:sp>
        <p:nvSpPr>
          <p:cNvPr id="19474" name="Rectangle 18"/>
          <p:cNvSpPr>
            <a:spLocks noChangeArrowheads="1"/>
          </p:cNvSpPr>
          <p:nvPr/>
        </p:nvSpPr>
        <p:spPr bwMode="auto">
          <a:xfrm>
            <a:off x="381000" y="6340475"/>
            <a:ext cx="8610600" cy="517525"/>
          </a:xfrm>
          <a:prstGeom prst="rect">
            <a:avLst/>
          </a:prstGeom>
          <a:noFill/>
          <a:ln w="12700">
            <a:noFill/>
            <a:miter lim="800000"/>
            <a:headEnd/>
            <a:tailEnd/>
          </a:ln>
        </p:spPr>
        <p:txBody>
          <a:bodyPr>
            <a:spAutoFit/>
          </a:bodyPr>
          <a:lstStyle/>
          <a:p>
            <a:pPr marL="342900" indent="-342900" eaLnBrk="1" hangingPunct="1"/>
            <a:r>
              <a:rPr lang="en-US" altLang="en-US" sz="700"/>
              <a:t>1.Schiffman M, Castle PE. </a:t>
            </a:r>
            <a:r>
              <a:rPr lang="en-US" altLang="en-US" sz="700" i="1"/>
              <a:t>Arch Pathol Lab Med</a:t>
            </a:r>
            <a:r>
              <a:rPr lang="en-US" altLang="en-US" sz="700"/>
              <a:t>. 2003;127:930–934. 2. Wiley DJ, Douglas J, Beutner K, et  al. </a:t>
            </a:r>
            <a:r>
              <a:rPr lang="en-US" altLang="en-US" sz="700" i="1"/>
              <a:t>Clin Infect Dis</a:t>
            </a:r>
            <a:r>
              <a:rPr lang="en-US" altLang="en-US" sz="700"/>
              <a:t>. 2002;35(suppl 2):S210–S224. 3. Muñoz N, Bosch FX, Castellsagué X, et al. </a:t>
            </a:r>
            <a:r>
              <a:rPr lang="en-US" altLang="en-US" sz="700" i="1"/>
              <a:t>Int J </a:t>
            </a:r>
          </a:p>
          <a:p>
            <a:pPr marL="342900" indent="-342900" eaLnBrk="1" hangingPunct="1"/>
            <a:r>
              <a:rPr lang="en-US" altLang="en-US" sz="700" i="1"/>
              <a:t>Cancer</a:t>
            </a:r>
            <a:r>
              <a:rPr lang="en-US" altLang="en-US" sz="700"/>
              <a:t>. 2004;111:278–285.  Reprinted from </a:t>
            </a:r>
            <a:r>
              <a:rPr lang="en-US" altLang="en-US" sz="700" i="1"/>
              <a:t>J Virol.</a:t>
            </a:r>
            <a:r>
              <a:rPr lang="en-US" altLang="en-US" sz="700"/>
              <a:t> 1994;68:4503–4505 with permission from the American Society for Microbiology Journals Department. 4. Walboomers JM, Jacobs MV, Manos MM, et al. J </a:t>
            </a:r>
          </a:p>
          <a:p>
            <a:pPr marL="342900" indent="-342900" eaLnBrk="1" hangingPunct="1"/>
            <a:r>
              <a:rPr lang="en-US" altLang="en-US" sz="700"/>
              <a:t>Pathol. 1999;189:12–19. 5. X. Castellsagué, S. de Sanjose, T. Aguado, K. S. Louie, L. Bruni, J.Muñoz, M. Diaz, K. Irwin, M. Gacic, O. Beauvais, G. Albero, E. Ferrer, S. Byrne,F. X. Bosch. HPV and Cervical </a:t>
            </a:r>
          </a:p>
          <a:p>
            <a:pPr marL="342900" indent="-342900" eaLnBrk="1" hangingPunct="1"/>
            <a:r>
              <a:rPr lang="en-US" altLang="en-US" sz="700"/>
              <a:t>Cancer in the World. 2007 Report. WHO/ICO Information Centre on HPV and Cervical Cancer (HPV Information Centre). Available at: www.who.int/hpvcentre</a:t>
            </a:r>
          </a:p>
        </p:txBody>
      </p:sp>
      <p:sp>
        <p:nvSpPr>
          <p:cNvPr id="12308" name="Rectangle 19"/>
          <p:cNvSpPr>
            <a:spLocks noChangeArrowheads="1"/>
          </p:cNvSpPr>
          <p:nvPr/>
        </p:nvSpPr>
        <p:spPr bwMode="auto">
          <a:xfrm>
            <a:off x="381000" y="228600"/>
            <a:ext cx="8321675" cy="609600"/>
          </a:xfrm>
          <a:prstGeom prst="rect">
            <a:avLst/>
          </a:prstGeom>
          <a:noFill/>
          <a:ln w="9525">
            <a:noFill/>
            <a:miter lim="800000"/>
            <a:headEnd/>
            <a:tailEnd/>
          </a:ln>
        </p:spPr>
        <p:txBody>
          <a:bodyPr wrap="none" anchor="ctr"/>
          <a:lstStyle/>
          <a:p>
            <a:pPr algn="ctr" eaLnBrk="1" hangingPunct="1"/>
            <a:r>
              <a:rPr lang="en-US" altLang="en-US" sz="3200" b="1"/>
              <a:t>Human Papillomavirus (HPV)</a:t>
            </a:r>
          </a:p>
        </p:txBody>
      </p:sp>
      <p:sp>
        <p:nvSpPr>
          <p:cNvPr id="19476" name="AutoShape 20"/>
          <p:cNvSpPr>
            <a:spLocks noChangeArrowheads="1"/>
          </p:cNvSpPr>
          <p:nvPr/>
        </p:nvSpPr>
        <p:spPr bwMode="auto">
          <a:xfrm>
            <a:off x="6994525" y="4533900"/>
            <a:ext cx="320675" cy="647700"/>
          </a:xfrm>
          <a:prstGeom prst="downArrow">
            <a:avLst>
              <a:gd name="adj1" fmla="val 50000"/>
              <a:gd name="adj2" fmla="val 50495"/>
            </a:avLst>
          </a:prstGeom>
          <a:solidFill>
            <a:schemeClr val="accent1"/>
          </a:solidFill>
          <a:ln w="9525">
            <a:solidFill>
              <a:schemeClr val="tx1"/>
            </a:solidFill>
            <a:miter lim="800000"/>
            <a:headEnd/>
            <a:tailEnd/>
          </a:ln>
        </p:spPr>
        <p:txBody>
          <a:bodyPr wrap="none" anchor="ctr"/>
          <a:lstStyle/>
          <a:p>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66"/>
                                        </p:tgtEl>
                                        <p:attrNameLst>
                                          <p:attrName>style.visibility</p:attrName>
                                        </p:attrNameLst>
                                      </p:cBhvr>
                                      <p:to>
                                        <p:strVal val="visible"/>
                                      </p:to>
                                    </p:set>
                                    <p:animEffect transition="in" filter="blinds(horizontal)">
                                      <p:cBhvr>
                                        <p:cTn id="7" dur="500"/>
                                        <p:tgtEl>
                                          <p:spTgt spid="19466"/>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9473"/>
                                        </p:tgtEl>
                                        <p:attrNameLst>
                                          <p:attrName>style.visibility</p:attrName>
                                        </p:attrNameLst>
                                      </p:cBhvr>
                                      <p:to>
                                        <p:strVal val="visible"/>
                                      </p:to>
                                    </p:set>
                                    <p:anim calcmode="lin" valueType="num">
                                      <p:cBhvr>
                                        <p:cTn id="10" dur="500" fill="hold"/>
                                        <p:tgtEl>
                                          <p:spTgt spid="19473"/>
                                        </p:tgtEl>
                                        <p:attrNameLst>
                                          <p:attrName>ppt_w</p:attrName>
                                        </p:attrNameLst>
                                      </p:cBhvr>
                                      <p:tavLst>
                                        <p:tav tm="0">
                                          <p:val>
                                            <p:fltVal val="0"/>
                                          </p:val>
                                        </p:tav>
                                        <p:tav tm="100000">
                                          <p:val>
                                            <p:strVal val="#ppt_w"/>
                                          </p:val>
                                        </p:tav>
                                      </p:tavLst>
                                    </p:anim>
                                    <p:anim calcmode="lin" valueType="num">
                                      <p:cBhvr>
                                        <p:cTn id="11" dur="500" fill="hold"/>
                                        <p:tgtEl>
                                          <p:spTgt spid="19473"/>
                                        </p:tgtEl>
                                        <p:attrNameLst>
                                          <p:attrName>ppt_h</p:attrName>
                                        </p:attrNameLst>
                                      </p:cBhvr>
                                      <p:tavLst>
                                        <p:tav tm="0">
                                          <p:val>
                                            <p:fltVal val="0"/>
                                          </p:val>
                                        </p:tav>
                                        <p:tav tm="100000">
                                          <p:val>
                                            <p:strVal val="#ppt_h"/>
                                          </p:val>
                                        </p:tav>
                                      </p:tavLst>
                                    </p:anim>
                                  </p:childTnLst>
                                </p:cTn>
                              </p:par>
                              <p:par>
                                <p:cTn id="12" presetID="3" presetClass="entr" presetSubtype="10" fill="hold" grpId="0" nodeType="withEffect">
                                  <p:stCondLst>
                                    <p:cond delay="0"/>
                                  </p:stCondLst>
                                  <p:childTnLst>
                                    <p:set>
                                      <p:cBhvr>
                                        <p:cTn id="13" dur="1" fill="hold">
                                          <p:stCondLst>
                                            <p:cond delay="0"/>
                                          </p:stCondLst>
                                        </p:cTn>
                                        <p:tgtEl>
                                          <p:spTgt spid="19459"/>
                                        </p:tgtEl>
                                        <p:attrNameLst>
                                          <p:attrName>style.visibility</p:attrName>
                                        </p:attrNameLst>
                                      </p:cBhvr>
                                      <p:to>
                                        <p:strVal val="visible"/>
                                      </p:to>
                                    </p:set>
                                    <p:animEffect transition="in" filter="blinds(horizontal)">
                                      <p:cBhvr>
                                        <p:cTn id="14" dur="500"/>
                                        <p:tgtEl>
                                          <p:spTgt spid="19459"/>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blinds(horizontal)">
                                      <p:cBhvr>
                                        <p:cTn id="17" dur="500"/>
                                        <p:tgtEl>
                                          <p:spTgt spid="1946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9461"/>
                                        </p:tgtEl>
                                        <p:attrNameLst>
                                          <p:attrName>style.visibility</p:attrName>
                                        </p:attrNameLst>
                                      </p:cBhvr>
                                      <p:to>
                                        <p:strVal val="visible"/>
                                      </p:to>
                                    </p:set>
                                    <p:animEffect transition="in" filter="blinds(horizontal)">
                                      <p:cBhvr>
                                        <p:cTn id="20" dur="500"/>
                                        <p:tgtEl>
                                          <p:spTgt spid="1946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9458"/>
                                        </p:tgtEl>
                                        <p:attrNameLst>
                                          <p:attrName>style.visibility</p:attrName>
                                        </p:attrNameLst>
                                      </p:cBhvr>
                                      <p:to>
                                        <p:strVal val="visible"/>
                                      </p:to>
                                    </p:set>
                                    <p:animEffect transition="in" filter="blinds(horizontal)">
                                      <p:cBhvr>
                                        <p:cTn id="23" dur="500"/>
                                        <p:tgtEl>
                                          <p:spTgt spid="1945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9463"/>
                                        </p:tgtEl>
                                        <p:attrNameLst>
                                          <p:attrName>style.visibility</p:attrName>
                                        </p:attrNameLst>
                                      </p:cBhvr>
                                      <p:to>
                                        <p:strVal val="visible"/>
                                      </p:to>
                                    </p:set>
                                    <p:animEffect transition="in" filter="blinds(horizontal)">
                                      <p:cBhvr>
                                        <p:cTn id="26" dur="500"/>
                                        <p:tgtEl>
                                          <p:spTgt spid="1946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9464"/>
                                        </p:tgtEl>
                                        <p:attrNameLst>
                                          <p:attrName>style.visibility</p:attrName>
                                        </p:attrNameLst>
                                      </p:cBhvr>
                                      <p:to>
                                        <p:strVal val="visible"/>
                                      </p:to>
                                    </p:set>
                                    <p:animEffect transition="in" filter="blinds(horizontal)">
                                      <p:cBhvr>
                                        <p:cTn id="29" dur="500"/>
                                        <p:tgtEl>
                                          <p:spTgt spid="1946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9465"/>
                                        </p:tgtEl>
                                        <p:attrNameLst>
                                          <p:attrName>style.visibility</p:attrName>
                                        </p:attrNameLst>
                                      </p:cBhvr>
                                      <p:to>
                                        <p:strVal val="visible"/>
                                      </p:to>
                                    </p:set>
                                    <p:animEffect transition="in" filter="blinds(horizontal)">
                                      <p:cBhvr>
                                        <p:cTn id="32" dur="500"/>
                                        <p:tgtEl>
                                          <p:spTgt spid="1946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9462"/>
                                        </p:tgtEl>
                                        <p:attrNameLst>
                                          <p:attrName>style.visibility</p:attrName>
                                        </p:attrNameLst>
                                      </p:cBhvr>
                                      <p:to>
                                        <p:strVal val="visible"/>
                                      </p:to>
                                    </p:set>
                                    <p:animEffect transition="in" filter="blinds(horizontal)">
                                      <p:cBhvr>
                                        <p:cTn id="35" dur="500"/>
                                        <p:tgtEl>
                                          <p:spTgt spid="1946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9472"/>
                                        </p:tgtEl>
                                        <p:attrNameLst>
                                          <p:attrName>style.visibility</p:attrName>
                                        </p:attrNameLst>
                                      </p:cBhvr>
                                      <p:to>
                                        <p:strVal val="visible"/>
                                      </p:to>
                                    </p:set>
                                    <p:animEffect transition="in" filter="blinds(horizontal)">
                                      <p:cBhvr>
                                        <p:cTn id="38" dur="500"/>
                                        <p:tgtEl>
                                          <p:spTgt spid="1947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9474"/>
                                        </p:tgtEl>
                                        <p:attrNameLst>
                                          <p:attrName>style.visibility</p:attrName>
                                        </p:attrNameLst>
                                      </p:cBhvr>
                                      <p:to>
                                        <p:strVal val="visible"/>
                                      </p:to>
                                    </p:set>
                                    <p:animEffect transition="in" filter="blinds(horizontal)">
                                      <p:cBhvr>
                                        <p:cTn id="41" dur="500"/>
                                        <p:tgtEl>
                                          <p:spTgt spid="1947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19467"/>
                                        </p:tgtEl>
                                        <p:attrNameLst>
                                          <p:attrName>style.visibility</p:attrName>
                                        </p:attrNameLst>
                                      </p:cBhvr>
                                      <p:to>
                                        <p:strVal val="visible"/>
                                      </p:to>
                                    </p:set>
                                    <p:animEffect transition="in" filter="slide(fromBottom)">
                                      <p:cBhvr>
                                        <p:cTn id="46" dur="500"/>
                                        <p:tgtEl>
                                          <p:spTgt spid="19467"/>
                                        </p:tgtEl>
                                      </p:cBhvr>
                                    </p:animEffect>
                                  </p:childTnLst>
                                </p:cTn>
                              </p:par>
                              <p:par>
                                <p:cTn id="47" presetID="12" presetClass="entr" presetSubtype="1" fill="hold" grpId="0" nodeType="withEffect">
                                  <p:stCondLst>
                                    <p:cond delay="0"/>
                                  </p:stCondLst>
                                  <p:childTnLst>
                                    <p:set>
                                      <p:cBhvr>
                                        <p:cTn id="48" dur="1" fill="hold">
                                          <p:stCondLst>
                                            <p:cond delay="0"/>
                                          </p:stCondLst>
                                        </p:cTn>
                                        <p:tgtEl>
                                          <p:spTgt spid="19469"/>
                                        </p:tgtEl>
                                        <p:attrNameLst>
                                          <p:attrName>style.visibility</p:attrName>
                                        </p:attrNameLst>
                                      </p:cBhvr>
                                      <p:to>
                                        <p:strVal val="visible"/>
                                      </p:to>
                                    </p:set>
                                    <p:animEffect transition="in" filter="slide(fromTop)">
                                      <p:cBhvr>
                                        <p:cTn id="49" dur="500"/>
                                        <p:tgtEl>
                                          <p:spTgt spid="19469"/>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19470"/>
                                        </p:tgtEl>
                                        <p:attrNameLst>
                                          <p:attrName>style.visibility</p:attrName>
                                        </p:attrNameLst>
                                      </p:cBhvr>
                                      <p:to>
                                        <p:strVal val="visible"/>
                                      </p:to>
                                    </p:set>
                                    <p:animEffect transition="in" filter="slide(fromTop)">
                                      <p:cBhvr>
                                        <p:cTn id="52" dur="500"/>
                                        <p:tgtEl>
                                          <p:spTgt spid="1947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9468"/>
                                        </p:tgtEl>
                                        <p:attrNameLst>
                                          <p:attrName>style.visibility</p:attrName>
                                        </p:attrNameLst>
                                      </p:cBhvr>
                                      <p:to>
                                        <p:strVal val="visible"/>
                                      </p:to>
                                    </p:set>
                                    <p:animEffect transition="in" filter="slide(fromBottom)">
                                      <p:cBhvr>
                                        <p:cTn id="57" dur="500"/>
                                        <p:tgtEl>
                                          <p:spTgt spid="19468"/>
                                        </p:tgtEl>
                                      </p:cBhvr>
                                    </p:animEffect>
                                  </p:childTnLst>
                                </p:cTn>
                              </p:par>
                              <p:par>
                                <p:cTn id="58" presetID="12" presetClass="entr" presetSubtype="1" fill="hold" grpId="0" nodeType="withEffect">
                                  <p:stCondLst>
                                    <p:cond delay="0"/>
                                  </p:stCondLst>
                                  <p:childTnLst>
                                    <p:set>
                                      <p:cBhvr>
                                        <p:cTn id="59" dur="1" fill="hold">
                                          <p:stCondLst>
                                            <p:cond delay="0"/>
                                          </p:stCondLst>
                                        </p:cTn>
                                        <p:tgtEl>
                                          <p:spTgt spid="19471"/>
                                        </p:tgtEl>
                                        <p:attrNameLst>
                                          <p:attrName>style.visibility</p:attrName>
                                        </p:attrNameLst>
                                      </p:cBhvr>
                                      <p:to>
                                        <p:strVal val="visible"/>
                                      </p:to>
                                    </p:set>
                                    <p:animEffect transition="in" filter="slide(fromTop)">
                                      <p:cBhvr>
                                        <p:cTn id="60" dur="500"/>
                                        <p:tgtEl>
                                          <p:spTgt spid="19471"/>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19476"/>
                                        </p:tgtEl>
                                        <p:attrNameLst>
                                          <p:attrName>style.visibility</p:attrName>
                                        </p:attrNameLst>
                                      </p:cBhvr>
                                      <p:to>
                                        <p:strVal val="visible"/>
                                      </p:to>
                                    </p:set>
                                    <p:animEffect transition="in" filter="slide(fromTop)">
                                      <p:cBhvr>
                                        <p:cTn id="63" dur="500"/>
                                        <p:tgtEl>
                                          <p:spTgt spid="19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nimBg="1"/>
      <p:bldP spid="19460" grpId="0"/>
      <p:bldP spid="19461" grpId="0"/>
      <p:bldP spid="19462" grpId="0" animBg="1"/>
      <p:bldP spid="19463" grpId="0" animBg="1"/>
      <p:bldP spid="19464" grpId="0"/>
      <p:bldP spid="19465" grpId="0"/>
      <p:bldP spid="19467" grpId="0"/>
      <p:bldP spid="19468" grpId="0"/>
      <p:bldP spid="19469" grpId="0" animBg="1"/>
      <p:bldP spid="19470" grpId="0"/>
      <p:bldP spid="19471" grpId="0"/>
      <p:bldP spid="19472" grpId="0" animBg="1"/>
      <p:bldP spid="19473" grpId="0"/>
      <p:bldP spid="19474" grpId="0"/>
      <p:bldP spid="194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Title 1"/>
          <p:cNvSpPr>
            <a:spLocks/>
          </p:cNvSpPr>
          <p:nvPr/>
        </p:nvSpPr>
        <p:spPr bwMode="auto">
          <a:xfrm>
            <a:off x="228600" y="152400"/>
            <a:ext cx="7058025" cy="765175"/>
          </a:xfrm>
          <a:prstGeom prst="rect">
            <a:avLst/>
          </a:prstGeom>
          <a:noFill/>
          <a:ln w="9525">
            <a:noFill/>
            <a:miter lim="800000"/>
            <a:headEnd/>
            <a:tailEnd/>
          </a:ln>
        </p:spPr>
        <p:txBody>
          <a:bodyPr anchor="ctr"/>
          <a:lstStyle/>
          <a:p>
            <a:pPr>
              <a:defRPr/>
            </a:pPr>
            <a:r>
              <a:rPr lang="en-US" sz="36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Human </a:t>
            </a:r>
            <a:r>
              <a:rPr lang="en-US" sz="3600" spc="-150" dirty="0" err="1">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Papilloma</a:t>
            </a:r>
            <a:r>
              <a:rPr lang="en-US" sz="36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 Virus</a:t>
            </a:r>
          </a:p>
        </p:txBody>
      </p:sp>
      <p:sp>
        <p:nvSpPr>
          <p:cNvPr id="13315" name="Content Placeholder 2"/>
          <p:cNvSpPr>
            <a:spLocks/>
          </p:cNvSpPr>
          <p:nvPr/>
        </p:nvSpPr>
        <p:spPr bwMode="auto">
          <a:xfrm>
            <a:off x="609600" y="1143000"/>
            <a:ext cx="7924800" cy="4572000"/>
          </a:xfrm>
          <a:prstGeom prst="rect">
            <a:avLst/>
          </a:prstGeom>
          <a:noFill/>
          <a:ln w="9525">
            <a:noFill/>
            <a:miter lim="800000"/>
            <a:headEnd/>
            <a:tailEnd/>
          </a:ln>
        </p:spPr>
        <p:txBody>
          <a:bodyPr lIns="54864" tIns="91440"/>
          <a:lstStyle/>
          <a:p>
            <a:pPr marL="438150" indent="-319088" algn="l">
              <a:spcBef>
                <a:spcPts val="600"/>
              </a:spcBef>
              <a:buClr>
                <a:schemeClr val="tx1"/>
              </a:buClr>
              <a:buSzPct val="73000"/>
            </a:pPr>
            <a:r>
              <a:rPr lang="en-US" sz="2000" dirty="0" err="1"/>
              <a:t>Anogenital</a:t>
            </a:r>
            <a:r>
              <a:rPr lang="en-US" sz="2000" dirty="0"/>
              <a:t> Disease: cervix, vulva, vagina, anus, penis</a:t>
            </a:r>
          </a:p>
          <a:p>
            <a:pPr marL="742950" lvl="1" indent="-285750" algn="l">
              <a:spcBef>
                <a:spcPts val="600"/>
              </a:spcBef>
              <a:buClr>
                <a:schemeClr val="tx1"/>
              </a:buClr>
              <a:buSzPct val="80000"/>
            </a:pPr>
            <a:r>
              <a:rPr lang="en-US" sz="2000" dirty="0" err="1"/>
              <a:t>Condylomata</a:t>
            </a:r>
            <a:r>
              <a:rPr lang="en-US" sz="2000" dirty="0"/>
              <a:t> </a:t>
            </a:r>
            <a:r>
              <a:rPr lang="en-US" sz="2000" dirty="0" err="1"/>
              <a:t>accuminatum</a:t>
            </a:r>
            <a:endParaRPr lang="en-US" sz="2000" dirty="0"/>
          </a:p>
          <a:p>
            <a:pPr marL="742950" lvl="1" indent="-285750" algn="l">
              <a:spcBef>
                <a:spcPts val="600"/>
              </a:spcBef>
              <a:buClr>
                <a:schemeClr val="tx1"/>
              </a:buClr>
              <a:buSzPct val="80000"/>
            </a:pPr>
            <a:r>
              <a:rPr lang="en-US" sz="2000" dirty="0" err="1"/>
              <a:t>Squamous</a:t>
            </a:r>
            <a:r>
              <a:rPr lang="en-US" sz="2000" dirty="0"/>
              <a:t> intraepithelial </a:t>
            </a:r>
            <a:r>
              <a:rPr lang="en-US" sz="2000" dirty="0" err="1"/>
              <a:t>neoplasia</a:t>
            </a:r>
            <a:endParaRPr lang="en-US" sz="2000" dirty="0"/>
          </a:p>
          <a:p>
            <a:pPr marL="742950" lvl="1" indent="-285750" algn="l">
              <a:spcBef>
                <a:spcPts val="600"/>
              </a:spcBef>
              <a:buClr>
                <a:schemeClr val="tx1"/>
              </a:buClr>
              <a:buSzPct val="80000"/>
            </a:pPr>
            <a:r>
              <a:rPr lang="en-US" sz="2000" dirty="0"/>
              <a:t>Cancer</a:t>
            </a:r>
          </a:p>
          <a:p>
            <a:pPr marL="438150" indent="-319088" algn="l">
              <a:spcBef>
                <a:spcPts val="600"/>
              </a:spcBef>
              <a:buClr>
                <a:schemeClr val="tx1"/>
              </a:buClr>
              <a:buSzPct val="73000"/>
            </a:pPr>
            <a:r>
              <a:rPr lang="en-US" sz="2000" dirty="0"/>
              <a:t>Head/Neck Disease:</a:t>
            </a:r>
          </a:p>
          <a:p>
            <a:pPr marL="742950" lvl="1" indent="-285750" algn="l">
              <a:spcBef>
                <a:spcPts val="600"/>
              </a:spcBef>
              <a:buClr>
                <a:schemeClr val="tx1"/>
              </a:buClr>
              <a:buSzPct val="80000"/>
            </a:pPr>
            <a:r>
              <a:rPr lang="en-US" sz="2000" dirty="0"/>
              <a:t>Mouth, tongue, tonsils</a:t>
            </a:r>
          </a:p>
          <a:p>
            <a:pPr marL="742950" lvl="1" indent="-285750" algn="l">
              <a:spcBef>
                <a:spcPts val="600"/>
              </a:spcBef>
              <a:buClr>
                <a:schemeClr val="tx1"/>
              </a:buClr>
              <a:buSzPct val="80000"/>
            </a:pPr>
            <a:r>
              <a:rPr lang="en-US" sz="2000" dirty="0"/>
              <a:t>Sinuses</a:t>
            </a:r>
          </a:p>
          <a:p>
            <a:pPr marL="742950" lvl="1" indent="-285750" algn="l">
              <a:spcBef>
                <a:spcPts val="600"/>
              </a:spcBef>
              <a:buClr>
                <a:schemeClr val="tx1"/>
              </a:buClr>
              <a:buSzPct val="80000"/>
            </a:pPr>
            <a:r>
              <a:rPr lang="en-US" sz="2000" dirty="0" err="1"/>
              <a:t>Oropharangeal</a:t>
            </a:r>
            <a:endParaRPr lang="en-US" sz="2000" dirty="0"/>
          </a:p>
          <a:p>
            <a:pPr marL="742950" lvl="1" indent="-285750" algn="l">
              <a:spcBef>
                <a:spcPts val="600"/>
              </a:spcBef>
              <a:buClr>
                <a:schemeClr val="tx1"/>
              </a:buClr>
              <a:buSzPct val="80000"/>
            </a:pPr>
            <a:r>
              <a:rPr lang="en-US" sz="2000" dirty="0"/>
              <a:t>Respiratory mucosa (children; type 6, 11)</a:t>
            </a:r>
          </a:p>
          <a:p>
            <a:pPr marL="742950" lvl="1" indent="-285750" algn="l">
              <a:spcBef>
                <a:spcPts val="600"/>
              </a:spcBef>
              <a:buClr>
                <a:schemeClr val="tx1"/>
              </a:buClr>
              <a:buSzPct val="80000"/>
            </a:pPr>
            <a:r>
              <a:rPr lang="en-US" sz="2000" dirty="0"/>
              <a:t>Cancer: usually HPV 16</a:t>
            </a:r>
          </a:p>
          <a:p>
            <a:pPr marL="438150" indent="-319088" algn="l">
              <a:spcBef>
                <a:spcPts val="600"/>
              </a:spcBef>
              <a:buClr>
                <a:schemeClr val="tx1"/>
              </a:buClr>
              <a:buSzPct val="73000"/>
            </a:pPr>
            <a:r>
              <a:rPr lang="en-US" sz="2000" dirty="0"/>
              <a:t>Cofactors: Smoking, Alcohol</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2">
              <a:lumMod val="50000"/>
            </a:schemeClr>
          </a:solidFill>
        </p:spPr>
        <p:txBody>
          <a:bodyPr>
            <a:normAutofit/>
          </a:bodyPr>
          <a:lstStyle/>
          <a:p>
            <a:r>
              <a:rPr lang="en-US" u="sng" dirty="0" smtClean="0">
                <a:solidFill>
                  <a:schemeClr val="bg1"/>
                </a:solidFill>
              </a:rPr>
              <a:t>Cervical cancer</a:t>
            </a:r>
            <a:br>
              <a:rPr lang="en-US" u="sng" dirty="0" smtClean="0">
                <a:solidFill>
                  <a:schemeClr val="bg1"/>
                </a:solidFill>
              </a:rPr>
            </a:br>
            <a:r>
              <a:rPr lang="en-US" dirty="0" smtClean="0">
                <a:solidFill>
                  <a:schemeClr val="bg1"/>
                </a:solidFill>
              </a:rPr>
              <a:t>HPV</a:t>
            </a:r>
            <a:endParaRPr lang="en-US" dirty="0">
              <a:solidFill>
                <a:schemeClr val="bg1"/>
              </a:solidFill>
            </a:endParaRPr>
          </a:p>
        </p:txBody>
      </p:sp>
      <p:sp>
        <p:nvSpPr>
          <p:cNvPr id="3" name="Content Placeholder 2"/>
          <p:cNvSpPr>
            <a:spLocks noGrp="1"/>
          </p:cNvSpPr>
          <p:nvPr>
            <p:ph idx="1"/>
          </p:nvPr>
        </p:nvSpPr>
        <p:spPr>
          <a:xfrm>
            <a:off x="0" y="1428736"/>
            <a:ext cx="9144000" cy="5429264"/>
          </a:xfrm>
          <a:solidFill>
            <a:srgbClr val="002060"/>
          </a:solidFill>
        </p:spPr>
        <p:txBody>
          <a:bodyPr>
            <a:noAutofit/>
          </a:bodyPr>
          <a:lstStyle/>
          <a:p>
            <a:pPr algn="l" rtl="0"/>
            <a:r>
              <a:rPr lang="en-US" sz="3600" dirty="0" smtClean="0">
                <a:solidFill>
                  <a:schemeClr val="bg1"/>
                </a:solidFill>
              </a:rPr>
              <a:t>The human </a:t>
            </a:r>
            <a:r>
              <a:rPr lang="en-US" sz="3600" dirty="0" err="1" smtClean="0">
                <a:solidFill>
                  <a:schemeClr val="bg1"/>
                </a:solidFill>
              </a:rPr>
              <a:t>papilloma</a:t>
            </a:r>
            <a:r>
              <a:rPr lang="en-US" sz="3600" dirty="0" smtClean="0">
                <a:solidFill>
                  <a:schemeClr val="bg1"/>
                </a:solidFill>
              </a:rPr>
              <a:t> virus is a necessary factor in the development of cervical cancer, and is one of the most common sexually transmitted infections throughout the world.</a:t>
            </a:r>
          </a:p>
          <a:p>
            <a:pPr algn="l" rtl="0"/>
            <a:r>
              <a:rPr lang="en-US" sz="3600" dirty="0" smtClean="0">
                <a:solidFill>
                  <a:schemeClr val="bg1"/>
                </a:solidFill>
              </a:rPr>
              <a:t>The virus quite often display no early symptoms, and is the leading cause of </a:t>
            </a:r>
            <a:r>
              <a:rPr lang="en-US" sz="3600" dirty="0" err="1" smtClean="0">
                <a:solidFill>
                  <a:schemeClr val="bg1"/>
                </a:solidFill>
              </a:rPr>
              <a:t>vulvar</a:t>
            </a:r>
            <a:r>
              <a:rPr lang="en-US" sz="3600" dirty="0" smtClean="0">
                <a:solidFill>
                  <a:schemeClr val="bg1"/>
                </a:solidFill>
              </a:rPr>
              <a:t>, vaginal, cervical, anal, and penile cancers, as well the leading cause of </a:t>
            </a:r>
            <a:r>
              <a:rPr lang="en-US" sz="3600" dirty="0" err="1" smtClean="0">
                <a:solidFill>
                  <a:schemeClr val="bg1"/>
                </a:solidFill>
              </a:rPr>
              <a:t>anogenital</a:t>
            </a:r>
            <a:r>
              <a:rPr lang="en-US" sz="3600" dirty="0" smtClean="0">
                <a:solidFill>
                  <a:schemeClr val="bg1"/>
                </a:solidFill>
              </a:rPr>
              <a:t> warts.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solidFill>
            <a:schemeClr val="accent2">
              <a:lumMod val="60000"/>
              <a:lumOff val="40000"/>
            </a:schemeClr>
          </a:solidFill>
        </p:spPr>
        <p:txBody>
          <a:bodyPr/>
          <a:lstStyle/>
          <a:p>
            <a:endParaRPr lang="en-US" dirty="0"/>
          </a:p>
        </p:txBody>
      </p:sp>
      <p:sp>
        <p:nvSpPr>
          <p:cNvPr id="31747" name="Rectangle 3"/>
          <p:cNvSpPr>
            <a:spLocks noGrp="1" noChangeArrowheads="1"/>
          </p:cNvSpPr>
          <p:nvPr>
            <p:ph idx="1"/>
          </p:nvPr>
        </p:nvSpPr>
        <p:spPr>
          <a:xfrm>
            <a:off x="457200" y="1905000"/>
            <a:ext cx="8229600" cy="4221163"/>
          </a:xfrm>
          <a:solidFill>
            <a:srgbClr val="800000"/>
          </a:solidFill>
        </p:spPr>
        <p:txBody>
          <a:bodyPr/>
          <a:lstStyle/>
          <a:p>
            <a:pPr algn="ctr" rtl="0">
              <a:buFontTx/>
              <a:buNone/>
            </a:pPr>
            <a:r>
              <a:rPr lang="en-US" dirty="0" smtClean="0">
                <a:solidFill>
                  <a:srgbClr val="FFFF00"/>
                </a:solidFill>
              </a:rPr>
              <a:t>      </a:t>
            </a:r>
            <a:r>
              <a:rPr lang="en-US" dirty="0">
                <a:solidFill>
                  <a:srgbClr val="FFFF00"/>
                </a:solidFill>
              </a:rPr>
              <a:t>clinical presentations</a:t>
            </a:r>
            <a:r>
              <a:rPr lang="en-US" dirty="0"/>
              <a:t>                   </a:t>
            </a:r>
          </a:p>
        </p:txBody>
      </p:sp>
      <p:sp>
        <p:nvSpPr>
          <p:cNvPr id="31748" name="Oval 4"/>
          <p:cNvSpPr>
            <a:spLocks noChangeArrowheads="1"/>
          </p:cNvSpPr>
          <p:nvPr/>
        </p:nvSpPr>
        <p:spPr bwMode="auto">
          <a:xfrm>
            <a:off x="1828800" y="304800"/>
            <a:ext cx="5029200" cy="1371600"/>
          </a:xfrm>
          <a:prstGeom prst="ellipse">
            <a:avLst/>
          </a:prstGeom>
          <a:gradFill rotWithShape="1">
            <a:gsLst>
              <a:gs pos="0">
                <a:srgbClr val="000066"/>
              </a:gs>
              <a:gs pos="100000">
                <a:srgbClr val="000066">
                  <a:gamma/>
                  <a:shade val="46275"/>
                  <a:invGamma/>
                </a:srgbClr>
              </a:gs>
            </a:gsLst>
            <a:lin ang="5400000" scaled="1"/>
          </a:gradFill>
          <a:ln w="76200">
            <a:solidFill>
              <a:schemeClr val="bg1"/>
            </a:solidFill>
            <a:round/>
            <a:headEnd/>
            <a:tailEnd/>
          </a:ln>
          <a:effectLst/>
        </p:spPr>
        <p:txBody>
          <a:bodyPr wrap="none" anchor="ctr"/>
          <a:lstStyle/>
          <a:p>
            <a:pPr algn="ctr" rtl="1"/>
            <a:r>
              <a:rPr lang="en-US" sz="4800" b="1" dirty="0">
                <a:solidFill>
                  <a:schemeClr val="bg1"/>
                </a:solidFill>
              </a:rPr>
              <a:t>HPV</a:t>
            </a:r>
          </a:p>
        </p:txBody>
      </p:sp>
      <p:sp>
        <p:nvSpPr>
          <p:cNvPr id="31750" name="Oval 6"/>
          <p:cNvSpPr>
            <a:spLocks noChangeArrowheads="1"/>
          </p:cNvSpPr>
          <p:nvPr/>
        </p:nvSpPr>
        <p:spPr bwMode="auto">
          <a:xfrm>
            <a:off x="3657600" y="2500306"/>
            <a:ext cx="2133600" cy="4214842"/>
          </a:xfrm>
          <a:prstGeom prst="ellipse">
            <a:avLst/>
          </a:prstGeom>
          <a:solidFill>
            <a:schemeClr val="accent2"/>
          </a:solidFill>
          <a:ln w="57150">
            <a:solidFill>
              <a:srgbClr val="FF0000"/>
            </a:solidFill>
            <a:round/>
            <a:headEnd/>
            <a:tailEnd/>
          </a:ln>
          <a:effectLst/>
        </p:spPr>
        <p:txBody>
          <a:bodyPr wrap="none" anchor="ctr"/>
          <a:lstStyle/>
          <a:p>
            <a:pPr algn="ctr" rtl="1"/>
            <a:r>
              <a:rPr lang="en-US" sz="3600" b="1" dirty="0">
                <a:solidFill>
                  <a:schemeClr val="bg1"/>
                </a:solidFill>
              </a:rPr>
              <a:t>CIN</a:t>
            </a:r>
          </a:p>
          <a:p>
            <a:pPr algn="ctr" rtl="1"/>
            <a:endParaRPr lang="en-US" b="1" dirty="0">
              <a:solidFill>
                <a:schemeClr val="bg1"/>
              </a:solidFill>
            </a:endParaRPr>
          </a:p>
          <a:p>
            <a:pPr algn="ctr" rtl="1"/>
            <a:r>
              <a:rPr lang="en-US" sz="2800" b="1" dirty="0">
                <a:solidFill>
                  <a:schemeClr val="bg1"/>
                </a:solidFill>
              </a:rPr>
              <a:t>VIN</a:t>
            </a:r>
          </a:p>
          <a:p>
            <a:pPr algn="ctr" rtl="1"/>
            <a:endParaRPr lang="en-US" b="1" dirty="0">
              <a:solidFill>
                <a:schemeClr val="bg1"/>
              </a:solidFill>
            </a:endParaRPr>
          </a:p>
          <a:p>
            <a:pPr algn="ctr" rtl="1"/>
            <a:r>
              <a:rPr lang="en-US" sz="2800" b="1" dirty="0">
                <a:solidFill>
                  <a:schemeClr val="bg1"/>
                </a:solidFill>
              </a:rPr>
              <a:t>VAIN</a:t>
            </a:r>
          </a:p>
        </p:txBody>
      </p:sp>
      <p:sp>
        <p:nvSpPr>
          <p:cNvPr id="31751" name="Oval 7"/>
          <p:cNvSpPr>
            <a:spLocks noChangeArrowheads="1"/>
          </p:cNvSpPr>
          <p:nvPr/>
        </p:nvSpPr>
        <p:spPr bwMode="auto">
          <a:xfrm>
            <a:off x="6172200" y="2000240"/>
            <a:ext cx="2971800" cy="4643470"/>
          </a:xfrm>
          <a:prstGeom prst="ellipse">
            <a:avLst/>
          </a:prstGeom>
          <a:solidFill>
            <a:schemeClr val="accent2"/>
          </a:solidFill>
          <a:ln w="76200">
            <a:solidFill>
              <a:srgbClr val="FF0000"/>
            </a:solidFill>
            <a:round/>
            <a:headEnd/>
            <a:tailEnd/>
          </a:ln>
          <a:effectLst/>
        </p:spPr>
        <p:txBody>
          <a:bodyPr wrap="none" anchor="ctr"/>
          <a:lstStyle/>
          <a:p>
            <a:pPr algn="ctr" rtl="1"/>
            <a:r>
              <a:rPr lang="en-US" sz="3200" b="1">
                <a:solidFill>
                  <a:schemeClr val="bg1"/>
                </a:solidFill>
              </a:rPr>
              <a:t>S.C.C</a:t>
            </a:r>
          </a:p>
          <a:p>
            <a:pPr algn="ctr" rtl="1"/>
            <a:endParaRPr lang="en-US" b="1">
              <a:solidFill>
                <a:schemeClr val="bg1"/>
              </a:solidFill>
            </a:endParaRPr>
          </a:p>
          <a:p>
            <a:pPr algn="ctr" rtl="1"/>
            <a:r>
              <a:rPr lang="en-US" sz="2400" b="1">
                <a:solidFill>
                  <a:schemeClr val="bg1"/>
                </a:solidFill>
              </a:rPr>
              <a:t>Of</a:t>
            </a:r>
          </a:p>
          <a:p>
            <a:pPr algn="ctr" rtl="1"/>
            <a:endParaRPr lang="en-US" b="1">
              <a:solidFill>
                <a:schemeClr val="bg1"/>
              </a:solidFill>
            </a:endParaRPr>
          </a:p>
          <a:p>
            <a:pPr algn="ctr" rtl="1"/>
            <a:r>
              <a:rPr lang="en-US" sz="4000" b="1">
                <a:solidFill>
                  <a:schemeClr val="bg1"/>
                </a:solidFill>
              </a:rPr>
              <a:t>CX</a:t>
            </a:r>
          </a:p>
          <a:p>
            <a:pPr algn="ctr" rtl="1"/>
            <a:endParaRPr lang="en-US" b="1">
              <a:solidFill>
                <a:schemeClr val="bg1"/>
              </a:solidFill>
            </a:endParaRPr>
          </a:p>
          <a:p>
            <a:pPr algn="ctr" rtl="1"/>
            <a:r>
              <a:rPr lang="en-US" sz="2800" b="1">
                <a:solidFill>
                  <a:schemeClr val="bg1"/>
                </a:solidFill>
              </a:rPr>
              <a:t>Vagina</a:t>
            </a:r>
          </a:p>
          <a:p>
            <a:pPr algn="ctr" rtl="1"/>
            <a:endParaRPr lang="en-US" b="1">
              <a:solidFill>
                <a:schemeClr val="bg1"/>
              </a:solidFill>
            </a:endParaRPr>
          </a:p>
          <a:p>
            <a:pPr algn="ctr" rtl="1"/>
            <a:r>
              <a:rPr lang="en-US" sz="2400" b="1">
                <a:solidFill>
                  <a:schemeClr val="bg1"/>
                </a:solidFill>
              </a:rPr>
              <a:t>Vulva</a:t>
            </a:r>
          </a:p>
        </p:txBody>
      </p:sp>
      <p:sp>
        <p:nvSpPr>
          <p:cNvPr id="31752" name="Oval 8"/>
          <p:cNvSpPr>
            <a:spLocks noChangeArrowheads="1"/>
          </p:cNvSpPr>
          <p:nvPr/>
        </p:nvSpPr>
        <p:spPr bwMode="auto">
          <a:xfrm>
            <a:off x="0" y="1928802"/>
            <a:ext cx="3200400" cy="4786346"/>
          </a:xfrm>
          <a:prstGeom prst="ellipse">
            <a:avLst/>
          </a:prstGeom>
          <a:solidFill>
            <a:srgbClr val="333399"/>
          </a:solidFill>
          <a:ln w="57150">
            <a:solidFill>
              <a:srgbClr val="FF0000"/>
            </a:solidFill>
            <a:round/>
            <a:headEnd/>
            <a:tailEnd/>
          </a:ln>
          <a:effectLst/>
        </p:spPr>
        <p:txBody>
          <a:bodyPr wrap="none" anchor="ctr"/>
          <a:lstStyle/>
          <a:p>
            <a:pPr algn="ctr"/>
            <a:r>
              <a:rPr lang="en-US" sz="3600" dirty="0" smtClean="0">
                <a:solidFill>
                  <a:schemeClr val="bg1"/>
                </a:solidFill>
              </a:rPr>
              <a:t>Genital</a:t>
            </a:r>
          </a:p>
          <a:p>
            <a:pPr algn="ctr"/>
            <a:r>
              <a:rPr lang="en-US" sz="3600" dirty="0" smtClean="0">
                <a:solidFill>
                  <a:schemeClr val="bg1"/>
                </a:solidFill>
              </a:rPr>
              <a:t>Wart</a:t>
            </a:r>
            <a:endParaRPr lang="en-US" sz="36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2808</TotalTime>
  <Words>5342</Words>
  <Application>Microsoft Office PowerPoint</Application>
  <PresentationFormat>On-screen Show (4:3)</PresentationFormat>
  <Paragraphs>491</Paragraphs>
  <Slides>52</Slides>
  <Notes>30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Arial</vt:lpstr>
      <vt:lpstr>Arial Unicode MS</vt:lpstr>
      <vt:lpstr>B Baran</vt:lpstr>
      <vt:lpstr>Calibri</vt:lpstr>
      <vt:lpstr>Calibri Light</vt:lpstr>
      <vt:lpstr>Comic Sans MS</vt:lpstr>
      <vt:lpstr>Garamond</vt:lpstr>
      <vt:lpstr>MS Mincho</vt:lpstr>
      <vt:lpstr>Segoe</vt:lpstr>
      <vt:lpstr>Times New Roman</vt:lpstr>
      <vt:lpstr>Wingdings</vt:lpstr>
      <vt:lpstr>Office Theme</vt:lpstr>
      <vt:lpstr>HPV &amp; CERVICAL CANCER SCREENING</vt:lpstr>
      <vt:lpstr>Cervical cancer</vt:lpstr>
      <vt:lpstr>Cervical cancer</vt:lpstr>
      <vt:lpstr>Cervical cancer</vt:lpstr>
      <vt:lpstr>Cervical Cancer Is Essentially Caused by Oncogenic HPV</vt:lpstr>
      <vt:lpstr>PowerPoint Presentation</vt:lpstr>
      <vt:lpstr>PowerPoint Presentation</vt:lpstr>
      <vt:lpstr>Cervical cancer HPV</vt:lpstr>
      <vt:lpstr>PowerPoint Presentation</vt:lpstr>
      <vt:lpstr>HPV</vt:lpstr>
      <vt:lpstr>HPV</vt:lpstr>
      <vt:lpstr>Mechanisms of HPV Transmission  </vt:lpstr>
      <vt:lpstr>PowerPoint Presentation</vt:lpstr>
      <vt:lpstr>HPV</vt:lpstr>
      <vt:lpstr>Spectrum of Changes in Cervical Squamous Epithelium Caused by HPV Infection</vt:lpstr>
      <vt:lpstr>PowerPoint Presentation</vt:lpstr>
      <vt:lpstr>PowerPoint Presentation</vt:lpstr>
      <vt:lpstr>HPV</vt:lpstr>
      <vt:lpstr>HPV</vt:lpstr>
      <vt:lpstr>PowerPoint Presentation</vt:lpstr>
      <vt:lpstr>PowerPoint Presentation</vt:lpstr>
      <vt:lpstr>PowerPoint Presentation</vt:lpstr>
      <vt:lpstr>How HPV infection can occur?</vt:lpstr>
      <vt:lpstr>PowerPoint Presentation</vt:lpstr>
      <vt:lpstr>PowerPoint Presentation</vt:lpstr>
      <vt:lpstr>PowerPoint Presentation</vt:lpstr>
      <vt:lpstr>What is the use of screening program?</vt:lpstr>
      <vt:lpstr>Screening  for  cervical cancer  and its precursors</vt:lpstr>
      <vt:lpstr>Cervical screening tests</vt:lpstr>
      <vt:lpstr>Pap Smear</vt:lpstr>
      <vt:lpstr>PowerPoint Presentation</vt:lpstr>
      <vt:lpstr>Conventional cytology</vt:lpstr>
      <vt:lpstr>Conventional cytology</vt:lpstr>
      <vt:lpstr>PowerPoint Presentation</vt:lpstr>
      <vt:lpstr>PowerPoint Presentation</vt:lpstr>
      <vt:lpstr>PowerPoint Presentation</vt:lpstr>
      <vt:lpstr>PowerPoint Presentation</vt:lpstr>
      <vt:lpstr>The success of screening programs in developed countries seems to be duo to:</vt:lpstr>
      <vt:lpstr>Liquid based cytology</vt:lpstr>
      <vt:lpstr>Liquid based cytology</vt:lpstr>
      <vt:lpstr>PowerPoint Presentation</vt:lpstr>
      <vt:lpstr>PowerPoint Presentation</vt:lpstr>
      <vt:lpstr>PowerPoint Presentation</vt:lpstr>
      <vt:lpstr>HPV – DNA testing</vt:lpstr>
      <vt:lpstr>PowerPoint Presentation</vt:lpstr>
      <vt:lpstr>PowerPoint Presentation</vt:lpstr>
      <vt:lpstr>LOW income  country</vt:lpstr>
      <vt:lpstr>LOW income  country</vt:lpstr>
      <vt:lpstr>LOW income  country</vt:lpstr>
      <vt:lpstr>HIGH income country</vt:lpstr>
      <vt:lpstr>HIGH income country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Dr.</cp:lastModifiedBy>
  <cp:revision>52</cp:revision>
  <dcterms:created xsi:type="dcterms:W3CDTF">2018-12-21T07:12:21Z</dcterms:created>
  <dcterms:modified xsi:type="dcterms:W3CDTF">2023-07-28T17:57:59Z</dcterms:modified>
</cp:coreProperties>
</file>